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8"/>
  </p:notesMasterIdLst>
  <p:sldIdLst>
    <p:sldId id="256" r:id="rId2"/>
    <p:sldId id="335" r:id="rId3"/>
    <p:sldId id="258" r:id="rId4"/>
    <p:sldId id="259" r:id="rId5"/>
    <p:sldId id="363" r:id="rId6"/>
    <p:sldId id="364" r:id="rId7"/>
    <p:sldId id="362" r:id="rId8"/>
    <p:sldId id="334" r:id="rId9"/>
    <p:sldId id="328" r:id="rId10"/>
    <p:sldId id="327" r:id="rId11"/>
    <p:sldId id="321" r:id="rId12"/>
    <p:sldId id="324" r:id="rId13"/>
    <p:sldId id="325" r:id="rId14"/>
    <p:sldId id="330" r:id="rId15"/>
    <p:sldId id="329" r:id="rId16"/>
    <p:sldId id="331" r:id="rId17"/>
    <p:sldId id="332" r:id="rId18"/>
    <p:sldId id="333" r:id="rId19"/>
    <p:sldId id="326" r:id="rId20"/>
    <p:sldId id="337" r:id="rId21"/>
    <p:sldId id="338" r:id="rId22"/>
    <p:sldId id="347" r:id="rId23"/>
    <p:sldId id="348" r:id="rId24"/>
    <p:sldId id="346" r:id="rId25"/>
    <p:sldId id="336" r:id="rId26"/>
    <p:sldId id="339" r:id="rId27"/>
    <p:sldId id="340" r:id="rId28"/>
    <p:sldId id="359" r:id="rId29"/>
    <p:sldId id="341" r:id="rId30"/>
    <p:sldId id="342" r:id="rId31"/>
    <p:sldId id="345" r:id="rId32"/>
    <p:sldId id="344" r:id="rId33"/>
    <p:sldId id="343" r:id="rId34"/>
    <p:sldId id="360" r:id="rId35"/>
    <p:sldId id="262" r:id="rId36"/>
    <p:sldId id="349" r:id="rId37"/>
    <p:sldId id="271" r:id="rId38"/>
    <p:sldId id="358" r:id="rId39"/>
    <p:sldId id="350" r:id="rId40"/>
    <p:sldId id="361" r:id="rId41"/>
    <p:sldId id="351" r:id="rId42"/>
    <p:sldId id="353" r:id="rId43"/>
    <p:sldId id="355" r:id="rId44"/>
    <p:sldId id="356" r:id="rId45"/>
    <p:sldId id="357" r:id="rId46"/>
    <p:sldId id="287" r:id="rId47"/>
  </p:sldIdLst>
  <p:sldSz cx="9144000" cy="5143500" type="screen16x9"/>
  <p:notesSz cx="6858000" cy="9144000"/>
  <p:embeddedFontLst>
    <p:embeddedFont>
      <p:font typeface="Poppins SemiBold" panose="020B0604020202020204" charset="0"/>
      <p:regular r:id="rId49"/>
      <p:bold r:id="rId50"/>
      <p:italic r:id="rId51"/>
      <p:boldItalic r:id="rId52"/>
    </p:embeddedFont>
    <p:embeddedFont>
      <p:font typeface="Poppins"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81443B-4372-4799-8694-E4A4852D2C02}">
  <a:tblStyle styleId="{1281443B-4372-4799-8694-E4A4852D2C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20c5dacb7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20c5dacb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9685e331d_0_17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19685e331d_0_17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9685e331d_0_17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19685e331d_0_17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494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19685e331d_0_17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19685e331d_0_17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96d4d0dd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196d4d0dd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96d4d0dd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196d4d0dd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811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9685e331d_0_17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9685e331d_0_17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rot="-1720358">
            <a:off x="-795996" y="-869105"/>
            <a:ext cx="3728393" cy="3728393"/>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37999" y="1010498"/>
            <a:ext cx="6468000" cy="184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464116" y="3184649"/>
            <a:ext cx="4213200" cy="330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4" name="Google Shape;14;p2"/>
          <p:cNvSpPr txBox="1">
            <a:spLocks noGrp="1"/>
          </p:cNvSpPr>
          <p:nvPr>
            <p:ph type="subTitle" idx="2"/>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 name="Google Shape;15;p2"/>
          <p:cNvSpPr txBox="1">
            <a:spLocks noGrp="1"/>
          </p:cNvSpPr>
          <p:nvPr>
            <p:ph type="subTitle" idx="3"/>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cxnSp>
        <p:nvCxnSpPr>
          <p:cNvPr id="16" name="Google Shape;16;p2"/>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4">
    <p:bg>
      <p:bgPr>
        <a:blipFill>
          <a:blip r:embed="rId2">
            <a:alphaModFix/>
          </a:blip>
          <a:stretch>
            <a:fillRect/>
          </a:stretch>
        </a:blipFill>
        <a:effectLst/>
      </p:bgPr>
    </p:bg>
    <p:spTree>
      <p:nvGrpSpPr>
        <p:cNvPr id="1" name="Shape 284"/>
        <p:cNvGrpSpPr/>
        <p:nvPr/>
      </p:nvGrpSpPr>
      <p:grpSpPr>
        <a:xfrm>
          <a:off x="0" y="0"/>
          <a:ext cx="0" cy="0"/>
          <a:chOff x="0" y="0"/>
          <a:chExt cx="0" cy="0"/>
        </a:xfrm>
      </p:grpSpPr>
      <p:sp>
        <p:nvSpPr>
          <p:cNvPr id="285" name="Google Shape;285;p30"/>
          <p:cNvSpPr/>
          <p:nvPr/>
        </p:nvSpPr>
        <p:spPr>
          <a:xfrm rot="7618588" flipH="1">
            <a:off x="-1147397" y="-1622169"/>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3">
    <p:bg>
      <p:bgPr>
        <a:blipFill>
          <a:blip r:embed="rId2">
            <a:alphaModFix/>
          </a:blip>
          <a:stretch>
            <a:fillRect/>
          </a:stretch>
        </a:blipFill>
        <a:effectLst/>
      </p:bgPr>
    </p:bg>
    <p:spTree>
      <p:nvGrpSpPr>
        <p:cNvPr id="1" name="Shape 286"/>
        <p:cNvGrpSpPr/>
        <p:nvPr/>
      </p:nvGrpSpPr>
      <p:grpSpPr>
        <a:xfrm>
          <a:off x="0" y="0"/>
          <a:ext cx="0" cy="0"/>
          <a:chOff x="0" y="0"/>
          <a:chExt cx="0" cy="0"/>
        </a:xfrm>
      </p:grpSpPr>
      <p:sp>
        <p:nvSpPr>
          <p:cNvPr id="287" name="Google Shape;287;p31"/>
          <p:cNvSpPr/>
          <p:nvPr/>
        </p:nvSpPr>
        <p:spPr>
          <a:xfrm rot="-6962841">
            <a:off x="-1235620" y="3067256"/>
            <a:ext cx="3073690" cy="3073690"/>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E9C48-00B2-4469-BADA-49AB2EBBC5F7}"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96C00-34BC-4484-972B-40220974D766}" type="slidenum">
              <a:rPr lang="en-US" smtClean="0"/>
              <a:t>‹#›</a:t>
            </a:fld>
            <a:endParaRPr lang="en-US"/>
          </a:p>
        </p:txBody>
      </p:sp>
    </p:spTree>
    <p:extLst>
      <p:ext uri="{BB962C8B-B14F-4D97-AF65-F5344CB8AC3E}">
        <p14:creationId xmlns:p14="http://schemas.microsoft.com/office/powerpoint/2010/main" val="277118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p:nvPr/>
        </p:nvSpPr>
        <p:spPr>
          <a:xfrm rot="-908231">
            <a:off x="-659279" y="-1163274"/>
            <a:ext cx="3029514" cy="3029514"/>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p:nvPr>
        </p:nvSpPr>
        <p:spPr>
          <a:xfrm>
            <a:off x="713075" y="2179717"/>
            <a:ext cx="72345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1" name="Google Shape;21;p3"/>
          <p:cNvSpPr txBox="1">
            <a:spLocks noGrp="1"/>
          </p:cNvSpPr>
          <p:nvPr>
            <p:ph type="subTitle" idx="1"/>
          </p:nvPr>
        </p:nvSpPr>
        <p:spPr>
          <a:xfrm>
            <a:off x="713075" y="3326963"/>
            <a:ext cx="4616400" cy="3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2" name="Google Shape;22;p3"/>
          <p:cNvSpPr txBox="1">
            <a:spLocks noGrp="1"/>
          </p:cNvSpPr>
          <p:nvPr>
            <p:ph type="title" idx="2" hasCustomPrompt="1"/>
          </p:nvPr>
        </p:nvSpPr>
        <p:spPr>
          <a:xfrm>
            <a:off x="784175" y="1067386"/>
            <a:ext cx="1027200" cy="77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23" name="Google Shape;23;p3"/>
          <p:cNvSpPr txBox="1">
            <a:spLocks noGrp="1"/>
          </p:cNvSpPr>
          <p:nvPr>
            <p:ph type="subTitle" idx="3"/>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subTitle" idx="4"/>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cxnSp>
        <p:nvCxnSpPr>
          <p:cNvPr id="25" name="Google Shape;25;p3"/>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
        <p:nvSpPr>
          <p:cNvPr id="26" name="Google Shape;26;p3"/>
          <p:cNvSpPr/>
          <p:nvPr/>
        </p:nvSpPr>
        <p:spPr>
          <a:xfrm rot="-8701193">
            <a:off x="6244336" y="-1138937"/>
            <a:ext cx="4261178" cy="4261178"/>
          </a:xfrm>
          <a:prstGeom prst="ellipse">
            <a:avLst/>
          </a:prstGeom>
          <a:gradFill>
            <a:gsLst>
              <a:gs pos="0">
                <a:srgbClr val="FFFFFF">
                  <a:alpha val="0"/>
                  <a:alpha val="20540"/>
                </a:srgbClr>
              </a:gs>
              <a:gs pos="100000">
                <a:srgbClr val="CC527A">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6"/>
          <p:cNvSpPr/>
          <p:nvPr/>
        </p:nvSpPr>
        <p:spPr>
          <a:xfrm rot="-6777793">
            <a:off x="-500388" y="3908257"/>
            <a:ext cx="1936996" cy="1936996"/>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713075" y="539400"/>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9" name="Google Shape;49;p6"/>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50" name="Google Shape;50;p6"/>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
        <p:nvSpPr>
          <p:cNvPr id="51" name="Google Shape;51;p6"/>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2" name="Google Shape;52;p6"/>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9"/>
          <p:cNvSpPr/>
          <p:nvPr/>
        </p:nvSpPr>
        <p:spPr>
          <a:xfrm rot="-7618588">
            <a:off x="4834560" y="-1783655"/>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cxnSp>
        <p:nvCxnSpPr>
          <p:cNvPr id="71" name="Google Shape;71;p9"/>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
        <p:nvSpPr>
          <p:cNvPr id="72" name="Google Shape;72;p9"/>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3" name="Google Shape;73;p9"/>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74" name="Google Shape;74;p9"/>
          <p:cNvSpPr txBox="1">
            <a:spLocks noGrp="1"/>
          </p:cNvSpPr>
          <p:nvPr>
            <p:ph type="title"/>
          </p:nvPr>
        </p:nvSpPr>
        <p:spPr>
          <a:xfrm>
            <a:off x="2839350" y="1233242"/>
            <a:ext cx="346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 name="Google Shape;75;p9"/>
          <p:cNvSpPr txBox="1">
            <a:spLocks noGrp="1"/>
          </p:cNvSpPr>
          <p:nvPr>
            <p:ph type="subTitle" idx="3"/>
          </p:nvPr>
        </p:nvSpPr>
        <p:spPr>
          <a:xfrm>
            <a:off x="2839350" y="1924342"/>
            <a:ext cx="3465300" cy="144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9"/>
          <p:cNvSpPr/>
          <p:nvPr/>
        </p:nvSpPr>
        <p:spPr>
          <a:xfrm rot="-4596179">
            <a:off x="-1309904" y="2330426"/>
            <a:ext cx="1937010" cy="1937010"/>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13"/>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96" name="Google Shape;96;p13"/>
          <p:cNvSpPr txBox="1">
            <a:spLocks noGrp="1"/>
          </p:cNvSpPr>
          <p:nvPr>
            <p:ph type="title"/>
          </p:nvPr>
        </p:nvSpPr>
        <p:spPr>
          <a:xfrm>
            <a:off x="743864" y="3002206"/>
            <a:ext cx="1801800" cy="54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3"/>
          <p:cNvSpPr txBox="1">
            <a:spLocks noGrp="1"/>
          </p:cNvSpPr>
          <p:nvPr>
            <p:ph type="subTitle" idx="1"/>
          </p:nvPr>
        </p:nvSpPr>
        <p:spPr>
          <a:xfrm>
            <a:off x="743864" y="3608820"/>
            <a:ext cx="18018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3"/>
          <p:cNvSpPr txBox="1">
            <a:spLocks noGrp="1"/>
          </p:cNvSpPr>
          <p:nvPr>
            <p:ph type="title" idx="2" hasCustomPrompt="1"/>
          </p:nvPr>
        </p:nvSpPr>
        <p:spPr>
          <a:xfrm>
            <a:off x="1312814" y="2236611"/>
            <a:ext cx="663900" cy="45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99" name="Google Shape;99;p13"/>
          <p:cNvSpPr txBox="1">
            <a:spLocks noGrp="1"/>
          </p:cNvSpPr>
          <p:nvPr>
            <p:ph type="title" idx="3"/>
          </p:nvPr>
        </p:nvSpPr>
        <p:spPr>
          <a:xfrm>
            <a:off x="2693535" y="3002206"/>
            <a:ext cx="1801800" cy="54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0" name="Google Shape;100;p13"/>
          <p:cNvSpPr txBox="1">
            <a:spLocks noGrp="1"/>
          </p:cNvSpPr>
          <p:nvPr>
            <p:ph type="subTitle" idx="4"/>
          </p:nvPr>
        </p:nvSpPr>
        <p:spPr>
          <a:xfrm>
            <a:off x="2693535" y="3608820"/>
            <a:ext cx="18018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3"/>
          <p:cNvSpPr txBox="1">
            <a:spLocks noGrp="1"/>
          </p:cNvSpPr>
          <p:nvPr>
            <p:ph type="title" idx="5" hasCustomPrompt="1"/>
          </p:nvPr>
        </p:nvSpPr>
        <p:spPr>
          <a:xfrm>
            <a:off x="3262485" y="2236761"/>
            <a:ext cx="6639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2" name="Google Shape;102;p13"/>
          <p:cNvSpPr txBox="1">
            <a:spLocks noGrp="1"/>
          </p:cNvSpPr>
          <p:nvPr>
            <p:ph type="title" idx="6"/>
          </p:nvPr>
        </p:nvSpPr>
        <p:spPr>
          <a:xfrm>
            <a:off x="4643207" y="3002206"/>
            <a:ext cx="1801800" cy="54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3" name="Google Shape;103;p13"/>
          <p:cNvSpPr txBox="1">
            <a:spLocks noGrp="1"/>
          </p:cNvSpPr>
          <p:nvPr>
            <p:ph type="subTitle" idx="7"/>
          </p:nvPr>
        </p:nvSpPr>
        <p:spPr>
          <a:xfrm>
            <a:off x="4643207" y="3608820"/>
            <a:ext cx="18018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3"/>
          <p:cNvSpPr txBox="1">
            <a:spLocks noGrp="1"/>
          </p:cNvSpPr>
          <p:nvPr>
            <p:ph type="title" idx="8" hasCustomPrompt="1"/>
          </p:nvPr>
        </p:nvSpPr>
        <p:spPr>
          <a:xfrm>
            <a:off x="5212157" y="2236611"/>
            <a:ext cx="663900" cy="45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5" name="Google Shape;105;p13"/>
          <p:cNvSpPr txBox="1">
            <a:spLocks noGrp="1"/>
          </p:cNvSpPr>
          <p:nvPr>
            <p:ph type="title" idx="9"/>
          </p:nvPr>
        </p:nvSpPr>
        <p:spPr>
          <a:xfrm>
            <a:off x="6592879" y="3002206"/>
            <a:ext cx="1801800" cy="54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6" name="Google Shape;106;p13"/>
          <p:cNvSpPr txBox="1">
            <a:spLocks noGrp="1"/>
          </p:cNvSpPr>
          <p:nvPr>
            <p:ph type="subTitle" idx="13"/>
          </p:nvPr>
        </p:nvSpPr>
        <p:spPr>
          <a:xfrm>
            <a:off x="6592879" y="3608820"/>
            <a:ext cx="1801800" cy="54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14" hasCustomPrompt="1"/>
          </p:nvPr>
        </p:nvSpPr>
        <p:spPr>
          <a:xfrm>
            <a:off x="7161829" y="2236611"/>
            <a:ext cx="663900" cy="457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108" name="Google Shape;108;p13"/>
          <p:cNvSpPr txBox="1">
            <a:spLocks noGrp="1"/>
          </p:cNvSpPr>
          <p:nvPr>
            <p:ph type="title" idx="15"/>
          </p:nvPr>
        </p:nvSpPr>
        <p:spPr>
          <a:xfrm>
            <a:off x="713075" y="539400"/>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13"/>
          <p:cNvSpPr txBox="1">
            <a:spLocks noGrp="1"/>
          </p:cNvSpPr>
          <p:nvPr>
            <p:ph type="subTitle" idx="16"/>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0" name="Google Shape;110;p13"/>
          <p:cNvSpPr txBox="1">
            <a:spLocks noGrp="1"/>
          </p:cNvSpPr>
          <p:nvPr>
            <p:ph type="subTitle" idx="17"/>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cxnSp>
        <p:nvCxnSpPr>
          <p:cNvPr id="111" name="Google Shape;111;p13"/>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
        <p:nvSpPr>
          <p:cNvPr id="112" name="Google Shape;112;p13"/>
          <p:cNvSpPr/>
          <p:nvPr/>
        </p:nvSpPr>
        <p:spPr>
          <a:xfrm rot="-5400000" flipH="1">
            <a:off x="8505743" y="2254808"/>
            <a:ext cx="2203200" cy="2203200"/>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7">
    <p:bg>
      <p:bgPr>
        <a:blipFill>
          <a:blip r:embed="rId2">
            <a:alphaModFix/>
          </a:blip>
          <a:stretch>
            <a:fillRect/>
          </a:stretch>
        </a:blipFill>
        <a:effectLst/>
      </p:bgPr>
    </p:bg>
    <p:spTree>
      <p:nvGrpSpPr>
        <p:cNvPr id="1" name="Shape 152"/>
        <p:cNvGrpSpPr/>
        <p:nvPr/>
      </p:nvGrpSpPr>
      <p:grpSpPr>
        <a:xfrm>
          <a:off x="0" y="0"/>
          <a:ext cx="0" cy="0"/>
          <a:chOff x="0" y="0"/>
          <a:chExt cx="0" cy="0"/>
        </a:xfrm>
      </p:grpSpPr>
      <p:sp>
        <p:nvSpPr>
          <p:cNvPr id="153" name="Google Shape;153;p18"/>
          <p:cNvSpPr/>
          <p:nvPr/>
        </p:nvSpPr>
        <p:spPr>
          <a:xfrm rot="5400000">
            <a:off x="-1490132" y="2254808"/>
            <a:ext cx="2203200" cy="2203200"/>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rot="-8880129">
            <a:off x="7060004" y="-912422"/>
            <a:ext cx="3144441" cy="3144441"/>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156" name="Google Shape;156;p18"/>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
        <p:nvSpPr>
          <p:cNvPr id="157" name="Google Shape;157;p18"/>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8" name="Google Shape;158;p18"/>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59" name="Google Shape;159;p18"/>
          <p:cNvSpPr txBox="1">
            <a:spLocks noGrp="1"/>
          </p:cNvSpPr>
          <p:nvPr>
            <p:ph type="title"/>
          </p:nvPr>
        </p:nvSpPr>
        <p:spPr>
          <a:xfrm>
            <a:off x="713075" y="539400"/>
            <a:ext cx="7717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0" name="Google Shape;160;p18"/>
          <p:cNvSpPr txBox="1">
            <a:spLocks noGrp="1"/>
          </p:cNvSpPr>
          <p:nvPr>
            <p:ph type="subTitle" idx="3"/>
          </p:nvPr>
        </p:nvSpPr>
        <p:spPr>
          <a:xfrm>
            <a:off x="807125" y="3825398"/>
            <a:ext cx="2145600" cy="5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1" name="Google Shape;161;p18"/>
          <p:cNvSpPr txBox="1">
            <a:spLocks noGrp="1"/>
          </p:cNvSpPr>
          <p:nvPr>
            <p:ph type="subTitle" idx="4"/>
          </p:nvPr>
        </p:nvSpPr>
        <p:spPr>
          <a:xfrm>
            <a:off x="807131" y="3375748"/>
            <a:ext cx="21456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2" name="Google Shape;162;p18"/>
          <p:cNvSpPr txBox="1">
            <a:spLocks noGrp="1"/>
          </p:cNvSpPr>
          <p:nvPr>
            <p:ph type="subTitle" idx="5"/>
          </p:nvPr>
        </p:nvSpPr>
        <p:spPr>
          <a:xfrm>
            <a:off x="3493925" y="3825398"/>
            <a:ext cx="2145600" cy="5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8"/>
          <p:cNvSpPr txBox="1">
            <a:spLocks noGrp="1"/>
          </p:cNvSpPr>
          <p:nvPr>
            <p:ph type="subTitle" idx="6"/>
          </p:nvPr>
        </p:nvSpPr>
        <p:spPr>
          <a:xfrm>
            <a:off x="3493931" y="3375748"/>
            <a:ext cx="21456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4" name="Google Shape;164;p18"/>
          <p:cNvSpPr txBox="1">
            <a:spLocks noGrp="1"/>
          </p:cNvSpPr>
          <p:nvPr>
            <p:ph type="subTitle" idx="7"/>
          </p:nvPr>
        </p:nvSpPr>
        <p:spPr>
          <a:xfrm>
            <a:off x="6180725" y="3825398"/>
            <a:ext cx="2145600" cy="5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8"/>
          <p:cNvSpPr txBox="1">
            <a:spLocks noGrp="1"/>
          </p:cNvSpPr>
          <p:nvPr>
            <p:ph type="subTitle" idx="8"/>
          </p:nvPr>
        </p:nvSpPr>
        <p:spPr>
          <a:xfrm>
            <a:off x="6180731" y="3375748"/>
            <a:ext cx="21456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BLANK_9">
    <p:bg>
      <p:bgPr>
        <a:blipFill>
          <a:blip r:embed="rId2">
            <a:alphaModFix/>
          </a:blip>
          <a:stretch>
            <a:fillRect/>
          </a:stretch>
        </a:blipFill>
        <a:effectLst/>
      </p:bgPr>
    </p:bg>
    <p:spTree>
      <p:nvGrpSpPr>
        <p:cNvPr id="1" name="Shape 228"/>
        <p:cNvGrpSpPr/>
        <p:nvPr/>
      </p:nvGrpSpPr>
      <p:grpSpPr>
        <a:xfrm>
          <a:off x="0" y="0"/>
          <a:ext cx="0" cy="0"/>
          <a:chOff x="0" y="0"/>
          <a:chExt cx="0" cy="0"/>
        </a:xfrm>
      </p:grpSpPr>
      <p:sp>
        <p:nvSpPr>
          <p:cNvPr id="229" name="Google Shape;229;p23"/>
          <p:cNvSpPr/>
          <p:nvPr/>
        </p:nvSpPr>
        <p:spPr>
          <a:xfrm rot="-7618588">
            <a:off x="4834560" y="-1783655"/>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cxnSp>
        <p:nvCxnSpPr>
          <p:cNvPr id="231" name="Google Shape;231;p23"/>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
        <p:nvSpPr>
          <p:cNvPr id="232" name="Google Shape;232;p23"/>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33" name="Google Shape;233;p23"/>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34" name="Google Shape;234;p23"/>
          <p:cNvSpPr txBox="1">
            <a:spLocks noGrp="1"/>
          </p:cNvSpPr>
          <p:nvPr>
            <p:ph type="title"/>
          </p:nvPr>
        </p:nvSpPr>
        <p:spPr>
          <a:xfrm>
            <a:off x="5043426" y="1371816"/>
            <a:ext cx="2715900" cy="5760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5" name="Google Shape;235;p23"/>
          <p:cNvSpPr txBox="1">
            <a:spLocks noGrp="1"/>
          </p:cNvSpPr>
          <p:nvPr>
            <p:ph type="subTitle" idx="3"/>
          </p:nvPr>
        </p:nvSpPr>
        <p:spPr>
          <a:xfrm>
            <a:off x="5043425" y="2062975"/>
            <a:ext cx="2715900" cy="117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BLANK_2">
    <p:bg>
      <p:bgPr>
        <a:blipFill>
          <a:blip r:embed="rId2">
            <a:alphaModFix/>
          </a:blip>
          <a:stretch>
            <a:fillRect/>
          </a:stretch>
        </a:blipFill>
        <a:effectLst/>
      </p:bgPr>
    </p:bg>
    <p:spTree>
      <p:nvGrpSpPr>
        <p:cNvPr id="1" name="Shape 275"/>
        <p:cNvGrpSpPr/>
        <p:nvPr/>
      </p:nvGrpSpPr>
      <p:grpSpPr>
        <a:xfrm>
          <a:off x="0" y="0"/>
          <a:ext cx="0" cy="0"/>
          <a:chOff x="0" y="0"/>
          <a:chExt cx="0" cy="0"/>
        </a:xfrm>
      </p:grpSpPr>
      <p:sp>
        <p:nvSpPr>
          <p:cNvPr id="276" name="Google Shape;276;p29"/>
          <p:cNvSpPr/>
          <p:nvPr/>
        </p:nvSpPr>
        <p:spPr>
          <a:xfrm rot="7618588" flipH="1">
            <a:off x="-1147397" y="-1622169"/>
            <a:ext cx="5322309" cy="5322309"/>
          </a:xfrm>
          <a:prstGeom prst="ellipse">
            <a:avLst/>
          </a:prstGeom>
          <a:gradFill>
            <a:gsLst>
              <a:gs pos="0">
                <a:srgbClr val="FFFFFF">
                  <a:alpha val="0"/>
                  <a:alpha val="20540"/>
                </a:srgbClr>
              </a:gs>
              <a:gs pos="100000">
                <a:srgbClr val="CC527A">
                  <a:alpha val="2054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78" name="Google Shape;278;p29"/>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79" name="Google Shape;279;p29"/>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80" name="Google Shape;280;p29"/>
          <p:cNvSpPr txBox="1">
            <a:spLocks noGrp="1"/>
          </p:cNvSpPr>
          <p:nvPr>
            <p:ph type="title"/>
          </p:nvPr>
        </p:nvSpPr>
        <p:spPr>
          <a:xfrm>
            <a:off x="1669166" y="724520"/>
            <a:ext cx="5804100" cy="76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56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1" name="Google Shape;281;p29"/>
          <p:cNvSpPr txBox="1">
            <a:spLocks noGrp="1"/>
          </p:cNvSpPr>
          <p:nvPr>
            <p:ph type="subTitle" idx="3"/>
          </p:nvPr>
        </p:nvSpPr>
        <p:spPr>
          <a:xfrm>
            <a:off x="2866999" y="1562795"/>
            <a:ext cx="3402000" cy="86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29"/>
          <p:cNvSpPr txBox="1"/>
          <p:nvPr/>
        </p:nvSpPr>
        <p:spPr>
          <a:xfrm>
            <a:off x="1904700" y="3207250"/>
            <a:ext cx="5334600" cy="62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lt1"/>
                </a:solidFill>
                <a:latin typeface="Poppins SemiBold"/>
                <a:ea typeface="Poppins SemiBold"/>
                <a:cs typeface="Poppins SemiBold"/>
                <a:sym typeface="Poppins SemiBold"/>
              </a:rPr>
              <a:t>Credits: </a:t>
            </a:r>
            <a:r>
              <a:rPr lang="en" sz="1200">
                <a:solidFill>
                  <a:schemeClr val="lt1"/>
                </a:solidFill>
                <a:latin typeface="Poppins"/>
                <a:ea typeface="Poppins"/>
                <a:cs typeface="Poppins"/>
                <a:sym typeface="Poppins"/>
              </a:rPr>
              <a:t>This presentation template was created by </a:t>
            </a:r>
            <a:r>
              <a:rPr lang="en" sz="1200">
                <a:solidFill>
                  <a:schemeClr val="lt1"/>
                </a:solidFill>
                <a:uFill>
                  <a:noFill/>
                </a:uFill>
                <a:latin typeface="Poppins SemiBold"/>
                <a:ea typeface="Poppins SemiBold"/>
                <a:cs typeface="Poppins SemiBold"/>
                <a:sym typeface="Poppins SemiBold"/>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chemeClr val="lt1"/>
                </a:solidFill>
                <a:latin typeface="Poppins"/>
                <a:ea typeface="Poppins"/>
                <a:cs typeface="Poppins"/>
                <a:sym typeface="Poppins"/>
              </a:rPr>
              <a:t>, including icons by </a:t>
            </a:r>
            <a:r>
              <a:rPr lang="en" sz="1200">
                <a:solidFill>
                  <a:schemeClr val="lt1"/>
                </a:solidFill>
                <a:uFill>
                  <a:noFill/>
                </a:uFill>
                <a:latin typeface="Poppins SemiBold"/>
                <a:ea typeface="Poppins SemiBold"/>
                <a:cs typeface="Poppins SemiBold"/>
                <a:sym typeface="Poppins SemiBol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chemeClr val="lt1"/>
                </a:solidFill>
                <a:latin typeface="Poppins"/>
                <a:ea typeface="Poppins"/>
                <a:cs typeface="Poppins"/>
                <a:sym typeface="Poppins"/>
              </a:rPr>
              <a:t>, infographics &amp; images by </a:t>
            </a:r>
            <a:r>
              <a:rPr lang="en" sz="1200">
                <a:solidFill>
                  <a:schemeClr val="lt1"/>
                </a:solidFill>
                <a:uFill>
                  <a:noFill/>
                </a:uFill>
                <a:latin typeface="Poppins SemiBold"/>
                <a:ea typeface="Poppins SemiBold"/>
                <a:cs typeface="Poppins SemiBold"/>
                <a:sym typeface="Poppins SemiBold"/>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a:solidFill>
                <a:schemeClr val="lt1"/>
              </a:solidFill>
              <a:latin typeface="Poppins"/>
              <a:ea typeface="Poppins"/>
              <a:cs typeface="Poppins"/>
              <a:sym typeface="Poppins"/>
            </a:endParaRPr>
          </a:p>
        </p:txBody>
      </p:sp>
      <p:cxnSp>
        <p:nvCxnSpPr>
          <p:cNvPr id="283" name="Google Shape;283;p29"/>
          <p:cNvCxnSpPr/>
          <p:nvPr/>
        </p:nvCxnSpPr>
        <p:spPr>
          <a:xfrm>
            <a:off x="711850" y="4610125"/>
            <a:ext cx="77202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dk2"/>
            </a:gs>
            <a:gs pos="100000">
              <a:srgbClr val="CC527A"/>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075" y="539400"/>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200"/>
              <a:buFont typeface="Poppins SemiBold"/>
              <a:buNone/>
              <a:defRPr sz="32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713075" y="1279575"/>
            <a:ext cx="7717800" cy="3289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1pPr>
            <a:lvl2pPr marL="914400" lvl="1"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2pPr>
            <a:lvl3pPr marL="1371600" lvl="2"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3pPr>
            <a:lvl4pPr marL="1828800" lvl="3"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4pPr>
            <a:lvl5pPr marL="2286000" lvl="4"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5pPr>
            <a:lvl6pPr marL="2743200" lvl="5"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6pPr>
            <a:lvl7pPr marL="3200400" lvl="6"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7pPr>
            <a:lvl8pPr marL="3657600" lvl="7"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8pPr>
            <a:lvl9pPr marL="4114800" lvl="8" indent="-317500">
              <a:lnSpc>
                <a:spcPct val="100000"/>
              </a:lnSpc>
              <a:spcBef>
                <a:spcPts val="0"/>
              </a:spcBef>
              <a:spcAft>
                <a:spcPts val="0"/>
              </a:spcAft>
              <a:buClr>
                <a:schemeClr val="lt1"/>
              </a:buClr>
              <a:buSzPts val="1400"/>
              <a:buFont typeface="Poppins"/>
              <a:buChar char="■"/>
              <a:defRPr>
                <a:solidFill>
                  <a:schemeClr val="lt1"/>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713075" y="4616554"/>
            <a:ext cx="455700" cy="307500"/>
          </a:xfrm>
          <a:prstGeom prst="rect">
            <a:avLst/>
          </a:prstGeom>
          <a:noFill/>
          <a:ln>
            <a:noFill/>
          </a:ln>
        </p:spPr>
        <p:txBody>
          <a:bodyPr spcFirstLastPara="1" wrap="square" lIns="91425" tIns="91425" rIns="91425" bIns="91425" anchor="ctr" anchorCtr="0">
            <a:noAutofit/>
          </a:bodyPr>
          <a:lstStyle>
            <a:lvl1pPr lvl="0">
              <a:buNone/>
              <a:defRPr sz="1000">
                <a:solidFill>
                  <a:schemeClr val="lt1"/>
                </a:solidFill>
                <a:latin typeface="Poppins"/>
                <a:ea typeface="Poppins"/>
                <a:cs typeface="Poppins"/>
                <a:sym typeface="Poppins"/>
              </a:defRPr>
            </a:lvl1pPr>
            <a:lvl2pPr lvl="1">
              <a:buNone/>
              <a:defRPr sz="1000">
                <a:solidFill>
                  <a:schemeClr val="lt1"/>
                </a:solidFill>
                <a:latin typeface="Poppins"/>
                <a:ea typeface="Poppins"/>
                <a:cs typeface="Poppins"/>
                <a:sym typeface="Poppins"/>
              </a:defRPr>
            </a:lvl2pPr>
            <a:lvl3pPr lvl="2">
              <a:buNone/>
              <a:defRPr sz="1000">
                <a:solidFill>
                  <a:schemeClr val="lt1"/>
                </a:solidFill>
                <a:latin typeface="Poppins"/>
                <a:ea typeface="Poppins"/>
                <a:cs typeface="Poppins"/>
                <a:sym typeface="Poppins"/>
              </a:defRPr>
            </a:lvl3pPr>
            <a:lvl4pPr lvl="3">
              <a:buNone/>
              <a:defRPr sz="1000">
                <a:solidFill>
                  <a:schemeClr val="lt1"/>
                </a:solidFill>
                <a:latin typeface="Poppins"/>
                <a:ea typeface="Poppins"/>
                <a:cs typeface="Poppins"/>
                <a:sym typeface="Poppins"/>
              </a:defRPr>
            </a:lvl4pPr>
            <a:lvl5pPr lvl="4">
              <a:buNone/>
              <a:defRPr sz="1000">
                <a:solidFill>
                  <a:schemeClr val="lt1"/>
                </a:solidFill>
                <a:latin typeface="Poppins"/>
                <a:ea typeface="Poppins"/>
                <a:cs typeface="Poppins"/>
                <a:sym typeface="Poppins"/>
              </a:defRPr>
            </a:lvl5pPr>
            <a:lvl6pPr lvl="5">
              <a:buNone/>
              <a:defRPr sz="1000">
                <a:solidFill>
                  <a:schemeClr val="lt1"/>
                </a:solidFill>
                <a:latin typeface="Poppins"/>
                <a:ea typeface="Poppins"/>
                <a:cs typeface="Poppins"/>
                <a:sym typeface="Poppins"/>
              </a:defRPr>
            </a:lvl6pPr>
            <a:lvl7pPr lvl="6">
              <a:buNone/>
              <a:defRPr sz="1000">
                <a:solidFill>
                  <a:schemeClr val="lt1"/>
                </a:solidFill>
                <a:latin typeface="Poppins"/>
                <a:ea typeface="Poppins"/>
                <a:cs typeface="Poppins"/>
                <a:sym typeface="Poppins"/>
              </a:defRPr>
            </a:lvl7pPr>
            <a:lvl8pPr lvl="7">
              <a:buNone/>
              <a:defRPr sz="1000">
                <a:solidFill>
                  <a:schemeClr val="lt1"/>
                </a:solidFill>
                <a:latin typeface="Poppins"/>
                <a:ea typeface="Poppins"/>
                <a:cs typeface="Poppins"/>
                <a:sym typeface="Poppins"/>
              </a:defRPr>
            </a:lvl8pPr>
            <a:lvl9pPr lvl="8">
              <a:buNone/>
              <a:defRPr sz="1000">
                <a:solidFill>
                  <a:schemeClr val="lt1"/>
                </a:solidFill>
                <a:latin typeface="Poppins"/>
                <a:ea typeface="Poppins"/>
                <a:cs typeface="Poppins"/>
                <a:sym typeface="Poppins"/>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8" r:id="rId5"/>
    <p:sldLayoutId id="2147483659" r:id="rId6"/>
    <p:sldLayoutId id="2147483664" r:id="rId7"/>
    <p:sldLayoutId id="2147483669" r:id="rId8"/>
    <p:sldLayoutId id="2147483675" r:id="rId9"/>
    <p:sldLayoutId id="2147483676" r:id="rId10"/>
    <p:sldLayoutId id="2147483677" r:id="rId11"/>
    <p:sldLayoutId id="2147483681"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spreadsheets/d/1OwZtT5sTxEXhdVTvybgw7AjNB750AK78/edit?usp=sharing&amp;ouid=111641431192247441857&amp;rtpof=true&amp;sd=true" TargetMode="External"/><Relationship Id="rId2" Type="http://schemas.openxmlformats.org/officeDocument/2006/relationships/hyperlink" Target="https://h4joynet.wixsite.com/joynet/" TargetMode="External"/><Relationship Id="rId1" Type="http://schemas.openxmlformats.org/officeDocument/2006/relationships/slideLayout" Target="../slideLayouts/slideLayout4.xml"/><Relationship Id="rId4" Type="http://schemas.openxmlformats.org/officeDocument/2006/relationships/hyperlink" Target="https://h4joynet.wixsite.com/joynet/joyne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jo.opensooq.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jci.org.jo/Chamber/Services/Sectors/80095?l=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p:nvPr/>
        </p:nvSpPr>
        <p:spPr>
          <a:xfrm>
            <a:off x="2201866" y="2954215"/>
            <a:ext cx="4937488" cy="640384"/>
          </a:xfrm>
          <a:prstGeom prst="roundRect">
            <a:avLst>
              <a:gd name="adj" fmla="val 50000"/>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txBox="1">
            <a:spLocks noGrp="1"/>
          </p:cNvSpPr>
          <p:nvPr>
            <p:ph type="ctrTitle"/>
          </p:nvPr>
        </p:nvSpPr>
        <p:spPr>
          <a:xfrm>
            <a:off x="257882" y="596988"/>
            <a:ext cx="8628185" cy="184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solidFill>
                  <a:schemeClr val="lt1"/>
                </a:solidFill>
              </a:rPr>
              <a:t>JOYNET MARKETing </a:t>
            </a:r>
            <a:r>
              <a:rPr lang="en" sz="4000" dirty="0" smtClean="0">
                <a:solidFill>
                  <a:schemeClr val="lt1"/>
                </a:solidFill>
              </a:rPr>
              <a:t/>
            </a:r>
            <a:br>
              <a:rPr lang="en" sz="4000" dirty="0" smtClean="0">
                <a:solidFill>
                  <a:schemeClr val="lt1"/>
                </a:solidFill>
              </a:rPr>
            </a:br>
            <a:r>
              <a:rPr lang="en" sz="2800" dirty="0" smtClean="0">
                <a:solidFill>
                  <a:schemeClr val="lt1"/>
                </a:solidFill>
              </a:rPr>
              <a:t>Pitch </a:t>
            </a:r>
            <a:r>
              <a:rPr lang="en" sz="2800" dirty="0">
                <a:solidFill>
                  <a:schemeClr val="lt1"/>
                </a:solidFill>
              </a:rPr>
              <a:t>Deck</a:t>
            </a:r>
            <a:endParaRPr sz="2800" dirty="0">
              <a:solidFill>
                <a:schemeClr val="lt1"/>
              </a:solidFill>
            </a:endParaRPr>
          </a:p>
        </p:txBody>
      </p:sp>
      <p:sp>
        <p:nvSpPr>
          <p:cNvPr id="301" name="Google Shape;301;p35"/>
          <p:cNvSpPr txBox="1">
            <a:spLocks noGrp="1"/>
          </p:cNvSpPr>
          <p:nvPr>
            <p:ph type="subTitle" idx="2"/>
          </p:nvPr>
        </p:nvSpPr>
        <p:spPr>
          <a:xfrm>
            <a:off x="3331775" y="4623854"/>
            <a:ext cx="2928348" cy="307500"/>
          </a:xfrm>
          <a:prstGeom prst="rect">
            <a:avLst/>
          </a:prstGeom>
        </p:spPr>
        <p:txBody>
          <a:bodyPr spcFirstLastPara="1" wrap="square" lIns="91425" tIns="91425" rIns="91425" bIns="91425" anchor="ctr" anchorCtr="0">
            <a:noAutofit/>
          </a:bodyPr>
          <a:lstStyle/>
          <a:p>
            <a:pPr marL="0" indent="0"/>
            <a:r>
              <a:rPr lang="en-US" dirty="0" smtClean="0"/>
              <a:t>Make new things in Marketing </a:t>
            </a:r>
            <a:r>
              <a:rPr lang="en-US" dirty="0"/>
              <a:t>| Pitch </a:t>
            </a:r>
            <a:r>
              <a:rPr lang="en-US" dirty="0" smtClean="0"/>
              <a:t>deck</a:t>
            </a:r>
            <a:endParaRPr lang="en-US" dirty="0"/>
          </a:p>
        </p:txBody>
      </p:sp>
      <p:sp>
        <p:nvSpPr>
          <p:cNvPr id="302" name="Google Shape;302;p35"/>
          <p:cNvSpPr txBox="1">
            <a:spLocks noGrp="1"/>
          </p:cNvSpPr>
          <p:nvPr>
            <p:ph type="subTitle" idx="3"/>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Feb 2025</a:t>
            </a:r>
            <a:endParaRPr dirty="0"/>
          </a:p>
        </p:txBody>
      </p:sp>
      <p:sp>
        <p:nvSpPr>
          <p:cNvPr id="303" name="Google Shape;303;p35"/>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a:t>
            </a:fld>
            <a:endParaRPr/>
          </a:p>
        </p:txBody>
      </p:sp>
      <p:sp>
        <p:nvSpPr>
          <p:cNvPr id="2" name="Subtitle 1"/>
          <p:cNvSpPr>
            <a:spLocks noGrp="1"/>
          </p:cNvSpPr>
          <p:nvPr>
            <p:ph type="subTitle" idx="1"/>
          </p:nvPr>
        </p:nvSpPr>
        <p:spPr>
          <a:xfrm>
            <a:off x="2428518" y="3597753"/>
            <a:ext cx="4213200" cy="45719"/>
          </a:xfrm>
        </p:spPr>
        <p:txBody>
          <a:bodyPr/>
          <a:lstStyle/>
          <a:p>
            <a:r>
              <a:rPr lang="en-US" sz="1800" b="1" dirty="0" smtClean="0"/>
              <a:t>Technology project  for social marketing</a:t>
            </a:r>
          </a:p>
          <a:p>
            <a:endParaRPr lang="en-US" dirty="0" smtClean="0"/>
          </a:p>
          <a:p>
            <a:r>
              <a:rPr lang="en-US" dirty="0" smtClean="0">
                <a:solidFill>
                  <a:srgbClr val="FFC000"/>
                </a:solidFill>
              </a:rPr>
              <a:t>Making new things in marketing </a:t>
            </a:r>
          </a:p>
          <a:p>
            <a:r>
              <a:rPr lang="en-US" dirty="0" smtClean="0"/>
              <a:t>Joynet Business 2025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1" y="82361"/>
            <a:ext cx="2418494" cy="1438781"/>
          </a:xfrm>
          <a:prstGeom prst="rect">
            <a:avLst/>
          </a:prstGeom>
          <a:solidFill>
            <a:schemeClr val="bg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7" name="TextBox 6"/>
          <p:cNvSpPr txBox="1"/>
          <p:nvPr/>
        </p:nvSpPr>
        <p:spPr>
          <a:xfrm>
            <a:off x="564952" y="761254"/>
            <a:ext cx="3350556"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Social page</a:t>
            </a:r>
          </a:p>
          <a:p>
            <a:r>
              <a:rPr lang="en-US" u="sng" dirty="0" smtClean="0"/>
              <a:t>Category (music)</a:t>
            </a:r>
          </a:p>
          <a:p>
            <a:endParaRPr lang="en-US" u="sng" dirty="0" smtClean="0"/>
          </a:p>
          <a:p>
            <a:r>
              <a:rPr lang="en-US" dirty="0" smtClean="0"/>
              <a:t>Post 1</a:t>
            </a:r>
          </a:p>
          <a:p>
            <a:r>
              <a:rPr lang="en-US" dirty="0" smtClean="0"/>
              <a:t>Post 2  ….</a:t>
            </a:r>
          </a:p>
          <a:p>
            <a:r>
              <a:rPr lang="en-US" dirty="0" smtClean="0"/>
              <a:t>……….  </a:t>
            </a:r>
          </a:p>
          <a:p>
            <a:endParaRPr lang="en-US" dirty="0" smtClean="0"/>
          </a:p>
          <a:p>
            <a:endParaRPr lang="en-US" dirty="0"/>
          </a:p>
        </p:txBody>
      </p:sp>
      <p:sp>
        <p:nvSpPr>
          <p:cNvPr id="8" name="TextBox 7"/>
          <p:cNvSpPr txBox="1"/>
          <p:nvPr/>
        </p:nvSpPr>
        <p:spPr>
          <a:xfrm>
            <a:off x="4407902" y="796133"/>
            <a:ext cx="4618867" cy="37548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Service Catalog DB  </a:t>
            </a:r>
          </a:p>
          <a:p>
            <a:r>
              <a:rPr lang="en-US" u="sng" dirty="0" smtClean="0"/>
              <a:t>Category : music </a:t>
            </a:r>
          </a:p>
          <a:p>
            <a:endParaRPr lang="en-US" dirty="0" smtClean="0"/>
          </a:p>
          <a:p>
            <a:r>
              <a:rPr lang="en-US" dirty="0" smtClean="0"/>
              <a:t>   Page 1 category : music </a:t>
            </a:r>
          </a:p>
          <a:p>
            <a:endParaRPr lang="en-US" dirty="0" smtClean="0"/>
          </a:p>
          <a:p>
            <a:r>
              <a:rPr lang="en-US" dirty="0" smtClean="0"/>
              <a:t>   Page 2  category : music </a:t>
            </a:r>
          </a:p>
          <a:p>
            <a:r>
              <a:rPr lang="en-US" dirty="0" smtClean="0"/>
              <a:t>….</a:t>
            </a:r>
          </a:p>
          <a:p>
            <a:r>
              <a:rPr lang="en-US" dirty="0" smtClean="0"/>
              <a:t>……….</a:t>
            </a:r>
          </a:p>
          <a:p>
            <a:endParaRPr lang="en-US" dirty="0"/>
          </a:p>
          <a:p>
            <a:r>
              <a:rPr lang="en-US" dirty="0" smtClean="0"/>
              <a:t>   Page 1  Business 2  music …</a:t>
            </a:r>
          </a:p>
          <a:p>
            <a:r>
              <a:rPr lang="en-US" dirty="0" smtClean="0"/>
              <a:t>   Page 2  Business 2  music …</a:t>
            </a:r>
          </a:p>
          <a:p>
            <a:r>
              <a:rPr lang="en-US" dirty="0" smtClean="0"/>
              <a:t>…..</a:t>
            </a:r>
          </a:p>
          <a:p>
            <a:r>
              <a:rPr lang="en-US" dirty="0" smtClean="0"/>
              <a:t>……….</a:t>
            </a:r>
          </a:p>
          <a:p>
            <a:endParaRPr lang="en-US" dirty="0"/>
          </a:p>
          <a:p>
            <a:r>
              <a:rPr lang="en-US" dirty="0" smtClean="0"/>
              <a:t>          Page x  business x  music ….</a:t>
            </a:r>
            <a:endParaRPr lang="en-US" dirty="0"/>
          </a:p>
          <a:p>
            <a:r>
              <a:rPr lang="en-US" dirty="0" smtClean="0"/>
              <a:t>………</a:t>
            </a:r>
          </a:p>
          <a:p>
            <a:r>
              <a:rPr lang="en-US" dirty="0" smtClean="0"/>
              <a:t>  </a:t>
            </a:r>
            <a:endParaRPr lang="en-US" dirty="0"/>
          </a:p>
        </p:txBody>
      </p:sp>
      <p:cxnSp>
        <p:nvCxnSpPr>
          <p:cNvPr id="10" name="Straight Arrow Connector 9"/>
          <p:cNvCxnSpPr/>
          <p:nvPr/>
        </p:nvCxnSpPr>
        <p:spPr>
          <a:xfrm>
            <a:off x="1315371" y="1530245"/>
            <a:ext cx="3256604" cy="49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15371" y="1815326"/>
            <a:ext cx="3256604" cy="204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rot="20838310">
            <a:off x="2135761" y="1051880"/>
            <a:ext cx="903926" cy="506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a:t>
            </a:r>
            <a:endParaRPr lang="en-US" dirty="0"/>
          </a:p>
        </p:txBody>
      </p:sp>
      <p:sp>
        <p:nvSpPr>
          <p:cNvPr id="19" name="Right Arrow 18"/>
          <p:cNvSpPr/>
          <p:nvPr/>
        </p:nvSpPr>
        <p:spPr>
          <a:xfrm rot="1293788">
            <a:off x="2070844" y="1954791"/>
            <a:ext cx="752003" cy="43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share</a:t>
            </a:r>
            <a:endParaRPr lang="en-US" dirty="0"/>
          </a:p>
        </p:txBody>
      </p:sp>
      <p:sp>
        <p:nvSpPr>
          <p:cNvPr id="21" name="Smiley Face 20"/>
          <p:cNvSpPr/>
          <p:nvPr/>
        </p:nvSpPr>
        <p:spPr>
          <a:xfrm>
            <a:off x="3077527" y="968824"/>
            <a:ext cx="390111" cy="3282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2927003" y="2206197"/>
            <a:ext cx="390111" cy="3282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p:cNvSpPr/>
          <p:nvPr/>
        </p:nvSpPr>
        <p:spPr>
          <a:xfrm>
            <a:off x="8334124" y="1024200"/>
            <a:ext cx="390111" cy="3282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p:cNvSpPr/>
          <p:nvPr/>
        </p:nvSpPr>
        <p:spPr>
          <a:xfrm>
            <a:off x="8390255" y="1467265"/>
            <a:ext cx="390111" cy="3282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701605" y="1906021"/>
            <a:ext cx="1321169" cy="307777"/>
          </a:xfrm>
          <a:prstGeom prst="rect">
            <a:avLst/>
          </a:prstGeom>
          <a:noFill/>
        </p:spPr>
        <p:txBody>
          <a:bodyPr wrap="square" rtlCol="0">
            <a:spAutoFit/>
          </a:bodyPr>
          <a:lstStyle/>
          <a:p>
            <a:r>
              <a:rPr lang="en-US" b="1" dirty="0" smtClean="0">
                <a:solidFill>
                  <a:srgbClr val="00B0F0"/>
                </a:solidFill>
              </a:rPr>
              <a:t>Music Lovers </a:t>
            </a:r>
            <a:endParaRPr lang="en-US" b="1" dirty="0">
              <a:solidFill>
                <a:srgbClr val="00B0F0"/>
              </a:solidFill>
            </a:endParaRPr>
          </a:p>
        </p:txBody>
      </p:sp>
      <p:sp>
        <p:nvSpPr>
          <p:cNvPr id="35" name="Smiley Face 34"/>
          <p:cNvSpPr/>
          <p:nvPr/>
        </p:nvSpPr>
        <p:spPr>
          <a:xfrm>
            <a:off x="8235589" y="2809923"/>
            <a:ext cx="390111" cy="3282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p:cNvSpPr/>
          <p:nvPr/>
        </p:nvSpPr>
        <p:spPr>
          <a:xfrm>
            <a:off x="8265455" y="3225808"/>
            <a:ext cx="390111" cy="3282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rot="10800000">
            <a:off x="7338646" y="2810199"/>
            <a:ext cx="606202" cy="4069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64766" y="2711854"/>
            <a:ext cx="3350556"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Social page business 2 </a:t>
            </a:r>
          </a:p>
          <a:p>
            <a:r>
              <a:rPr lang="en-US" u="sng" dirty="0" smtClean="0"/>
              <a:t>Category (music)</a:t>
            </a:r>
          </a:p>
          <a:p>
            <a:endParaRPr lang="en-US" u="sng" dirty="0" smtClean="0"/>
          </a:p>
          <a:p>
            <a:r>
              <a:rPr lang="en-US" dirty="0" smtClean="0"/>
              <a:t>Post 1</a:t>
            </a:r>
          </a:p>
          <a:p>
            <a:r>
              <a:rPr lang="en-US" dirty="0" smtClean="0"/>
              <a:t>Post 2  ….</a:t>
            </a:r>
          </a:p>
          <a:p>
            <a:r>
              <a:rPr lang="en-US" dirty="0" smtClean="0"/>
              <a:t>……….  </a:t>
            </a:r>
          </a:p>
          <a:p>
            <a:endParaRPr lang="en-US" dirty="0" smtClean="0"/>
          </a:p>
          <a:p>
            <a:endParaRPr lang="en-US" dirty="0"/>
          </a:p>
        </p:txBody>
      </p:sp>
      <p:cxnSp>
        <p:nvCxnSpPr>
          <p:cNvPr id="39" name="Straight Arrow Connector 38"/>
          <p:cNvCxnSpPr/>
          <p:nvPr/>
        </p:nvCxnSpPr>
        <p:spPr>
          <a:xfrm flipV="1">
            <a:off x="1252407" y="2902963"/>
            <a:ext cx="3319568" cy="5517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315371" y="3138169"/>
            <a:ext cx="3256604" cy="54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331642" y="144261"/>
            <a:ext cx="6246342" cy="400110"/>
          </a:xfrm>
          <a:prstGeom prst="rect">
            <a:avLst/>
          </a:prstGeom>
          <a:noFill/>
        </p:spPr>
        <p:txBody>
          <a:bodyPr wrap="square" rtlCol="0">
            <a:spAutoFit/>
          </a:bodyPr>
          <a:lstStyle/>
          <a:p>
            <a:r>
              <a:rPr lang="en-US" sz="2000" b="1" dirty="0" smtClean="0">
                <a:solidFill>
                  <a:srgbClr val="00B0F0"/>
                </a:solidFill>
              </a:rPr>
              <a:t>Musical companies having multiple services each </a:t>
            </a:r>
            <a:endParaRPr lang="en-US" sz="2000" b="1" dirty="0">
              <a:solidFill>
                <a:srgbClr val="00B0F0"/>
              </a:solidFill>
            </a:endParaRPr>
          </a:p>
        </p:txBody>
      </p:sp>
      <p:sp>
        <p:nvSpPr>
          <p:cNvPr id="50" name="TextBox 49"/>
          <p:cNvSpPr txBox="1"/>
          <p:nvPr/>
        </p:nvSpPr>
        <p:spPr>
          <a:xfrm>
            <a:off x="1511775" y="4035054"/>
            <a:ext cx="2163000" cy="307777"/>
          </a:xfrm>
          <a:prstGeom prst="rect">
            <a:avLst/>
          </a:prstGeom>
          <a:noFill/>
        </p:spPr>
        <p:txBody>
          <a:bodyPr wrap="square" rtlCol="0">
            <a:spAutoFit/>
          </a:bodyPr>
          <a:lstStyle/>
          <a:p>
            <a:r>
              <a:rPr lang="en-US" b="1" dirty="0" smtClean="0">
                <a:solidFill>
                  <a:srgbClr val="FF0000"/>
                </a:solidFill>
              </a:rPr>
              <a:t>Multiple Pages </a:t>
            </a:r>
            <a:endParaRPr lang="en-US" b="1" dirty="0">
              <a:solidFill>
                <a:srgbClr val="FF0000"/>
              </a:solidFill>
            </a:endParaRPr>
          </a:p>
        </p:txBody>
      </p:sp>
      <p:sp>
        <p:nvSpPr>
          <p:cNvPr id="51" name="TextBox 50"/>
          <p:cNvSpPr txBox="1"/>
          <p:nvPr/>
        </p:nvSpPr>
        <p:spPr>
          <a:xfrm>
            <a:off x="4862332" y="4083203"/>
            <a:ext cx="3338822" cy="307777"/>
          </a:xfrm>
          <a:prstGeom prst="rect">
            <a:avLst/>
          </a:prstGeom>
          <a:noFill/>
        </p:spPr>
        <p:txBody>
          <a:bodyPr wrap="square" rtlCol="0">
            <a:spAutoFit/>
          </a:bodyPr>
          <a:lstStyle/>
          <a:p>
            <a:r>
              <a:rPr lang="en-US" b="1" dirty="0" smtClean="0">
                <a:solidFill>
                  <a:srgbClr val="FF0000"/>
                </a:solidFill>
              </a:rPr>
              <a:t>One shared page for all  categories </a:t>
            </a:r>
            <a:endParaRPr lang="en-US" b="1" dirty="0">
              <a:solidFill>
                <a:srgbClr val="FF0000"/>
              </a:solidFill>
            </a:endParaRPr>
          </a:p>
        </p:txBody>
      </p:sp>
      <p:sp>
        <p:nvSpPr>
          <p:cNvPr id="53" name="Left Arrow 52"/>
          <p:cNvSpPr/>
          <p:nvPr/>
        </p:nvSpPr>
        <p:spPr>
          <a:xfrm>
            <a:off x="4036717" y="3645858"/>
            <a:ext cx="898550" cy="53720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Share</a:t>
            </a:r>
            <a:endParaRPr lang="en-US" dirty="0">
              <a:solidFill>
                <a:srgbClr val="002060"/>
              </a:solidFill>
            </a:endParaRPr>
          </a:p>
        </p:txBody>
      </p:sp>
      <p:sp>
        <p:nvSpPr>
          <p:cNvPr id="54" name="Left Arrow 53"/>
          <p:cNvSpPr/>
          <p:nvPr/>
        </p:nvSpPr>
        <p:spPr>
          <a:xfrm>
            <a:off x="6154616" y="961695"/>
            <a:ext cx="2068948" cy="4532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music</a:t>
            </a:r>
            <a:endParaRPr lang="en-US" dirty="0"/>
          </a:p>
        </p:txBody>
      </p:sp>
    </p:spTree>
    <p:extLst>
      <p:ext uri="{BB962C8B-B14F-4D97-AF65-F5344CB8AC3E}">
        <p14:creationId xmlns:p14="http://schemas.microsoft.com/office/powerpoint/2010/main" val="102054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2025</a:t>
            </a:r>
            <a:endParaRPr lang="en-US" dirty="0"/>
          </a:p>
        </p:txBody>
      </p:sp>
      <p:sp>
        <p:nvSpPr>
          <p:cNvPr id="7" name="Title 6"/>
          <p:cNvSpPr txBox="1">
            <a:spLocks noGrp="1"/>
          </p:cNvSpPr>
          <p:nvPr>
            <p:ph type="title"/>
          </p:nvPr>
        </p:nvSpPr>
        <p:spPr>
          <a:xfrm>
            <a:off x="119490" y="716802"/>
            <a:ext cx="3465300" cy="800189"/>
          </a:xfrm>
          <a:prstGeom prst="rect">
            <a:avLst/>
          </a:prstGeom>
          <a:noFill/>
        </p:spPr>
        <p:txBody>
          <a:bodyPr wrap="square" rtlCol="0">
            <a:spAutoFit/>
          </a:bodyPr>
          <a:lstStyle/>
          <a:p>
            <a:pPr lvl="0"/>
            <a:r>
              <a:rPr lang="en-US" sz="2000" b="1" dirty="0" smtClean="0"/>
              <a:t>2- Service </a:t>
            </a:r>
            <a:r>
              <a:rPr lang="en-US" sz="2000" b="1" dirty="0"/>
              <a:t>Catalog</a:t>
            </a:r>
            <a:br>
              <a:rPr lang="en-US" sz="2000" b="1" dirty="0"/>
            </a:br>
            <a:endParaRPr lang="en-US" sz="2000" b="1" dirty="0">
              <a:solidFill>
                <a:schemeClr val="bg1"/>
              </a:solidFill>
            </a:endParaRPr>
          </a:p>
        </p:txBody>
      </p:sp>
      <p:sp>
        <p:nvSpPr>
          <p:cNvPr id="10" name="Rectangle 9"/>
          <p:cNvSpPr/>
          <p:nvPr/>
        </p:nvSpPr>
        <p:spPr>
          <a:xfrm>
            <a:off x="713075" y="1116897"/>
            <a:ext cx="7821324" cy="2118529"/>
          </a:xfrm>
          <a:prstGeom prst="rect">
            <a:avLst/>
          </a:prstGeom>
        </p:spPr>
        <p:txBody>
          <a:bodyPr wrap="square">
            <a:spAutoFit/>
          </a:bodyPr>
          <a:lstStyle/>
          <a:p>
            <a:pPr>
              <a:lnSpc>
                <a:spcPct val="150000"/>
              </a:lnSpc>
            </a:pPr>
            <a:r>
              <a:rPr lang="en-US" sz="1800" b="1" dirty="0">
                <a:solidFill>
                  <a:schemeClr val="bg1"/>
                </a:solidFill>
              </a:rPr>
              <a:t>Service-Catalog </a:t>
            </a:r>
            <a:r>
              <a:rPr lang="en-US" sz="1800" dirty="0">
                <a:solidFill>
                  <a:schemeClr val="bg1"/>
                </a:solidFill>
              </a:rPr>
              <a:t> </a:t>
            </a:r>
            <a:r>
              <a:rPr lang="en-US" sz="1800" dirty="0" smtClean="0">
                <a:solidFill>
                  <a:schemeClr val="bg1"/>
                </a:solidFill>
              </a:rPr>
              <a:t>is a web -app in our website , performs online simple database , most  </a:t>
            </a:r>
            <a:r>
              <a:rPr lang="en-US" sz="1800" dirty="0">
                <a:solidFill>
                  <a:schemeClr val="bg1"/>
                </a:solidFill>
              </a:rPr>
              <a:t>likely </a:t>
            </a:r>
            <a:r>
              <a:rPr lang="en-US" sz="1800" dirty="0" smtClean="0">
                <a:solidFill>
                  <a:schemeClr val="bg1"/>
                </a:solidFill>
              </a:rPr>
              <a:t>works as social </a:t>
            </a:r>
            <a:r>
              <a:rPr lang="en-US" sz="1800" dirty="0">
                <a:solidFill>
                  <a:schemeClr val="bg1"/>
                </a:solidFill>
              </a:rPr>
              <a:t>network </a:t>
            </a:r>
            <a:r>
              <a:rPr lang="en-US" sz="1800" dirty="0" smtClean="0">
                <a:solidFill>
                  <a:schemeClr val="bg1"/>
                </a:solidFill>
              </a:rPr>
              <a:t>for  </a:t>
            </a:r>
            <a:r>
              <a:rPr lang="en-US" sz="1800" dirty="0">
                <a:solidFill>
                  <a:schemeClr val="bg1"/>
                </a:solidFill>
              </a:rPr>
              <a:t>business </a:t>
            </a:r>
            <a:r>
              <a:rPr lang="en-US" sz="1800" dirty="0" smtClean="0">
                <a:solidFill>
                  <a:schemeClr val="bg1"/>
                </a:solidFill>
              </a:rPr>
              <a:t>, with a goal to achieve a fast  online contacting and making deals between customers and business , In conjunction with a free marketing in general for all business unless charged in other ways (explained later).</a:t>
            </a:r>
            <a:endParaRPr lang="en-US" sz="2000" b="1" dirty="0">
              <a:solidFill>
                <a:schemeClr val="bg1"/>
              </a:solidFill>
            </a:endParaRPr>
          </a:p>
        </p:txBody>
      </p:sp>
      <p:sp>
        <p:nvSpPr>
          <p:cNvPr id="8" name="Rectangle 7"/>
          <p:cNvSpPr/>
          <p:nvPr/>
        </p:nvSpPr>
        <p:spPr>
          <a:xfrm>
            <a:off x="3057333" y="356966"/>
            <a:ext cx="3294492" cy="461665"/>
          </a:xfrm>
          <a:prstGeom prst="rect">
            <a:avLst/>
          </a:prstGeom>
        </p:spPr>
        <p:txBody>
          <a:bodyPr wrap="none">
            <a:spAutoFit/>
          </a:bodyPr>
          <a:lstStyle/>
          <a:p>
            <a:r>
              <a:rPr lang="en-US" sz="2400" b="1" dirty="0">
                <a:solidFill>
                  <a:schemeClr val="bg1"/>
                </a:solidFill>
              </a:rPr>
              <a:t>Technical discussion</a:t>
            </a:r>
            <a:endParaRPr lang="en-US" sz="2000" b="1" dirty="0">
              <a:solidFill>
                <a:schemeClr val="bg1"/>
              </a:solidFill>
            </a:endParaRPr>
          </a:p>
        </p:txBody>
      </p:sp>
    </p:spTree>
    <p:extLst>
      <p:ext uri="{BB962C8B-B14F-4D97-AF65-F5344CB8AC3E}">
        <p14:creationId xmlns:p14="http://schemas.microsoft.com/office/powerpoint/2010/main" val="160348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20025</a:t>
            </a:r>
            <a:endParaRPr lang="en-US" dirty="0"/>
          </a:p>
        </p:txBody>
      </p:sp>
      <p:sp>
        <p:nvSpPr>
          <p:cNvPr id="7" name="TextBox 6"/>
          <p:cNvSpPr txBox="1"/>
          <p:nvPr/>
        </p:nvSpPr>
        <p:spPr>
          <a:xfrm>
            <a:off x="713075" y="124160"/>
            <a:ext cx="7995138" cy="4308872"/>
          </a:xfrm>
          <a:prstGeom prst="rect">
            <a:avLst/>
          </a:prstGeom>
          <a:noFill/>
        </p:spPr>
        <p:txBody>
          <a:bodyPr wrap="square" rtlCol="0">
            <a:spAutoFit/>
          </a:bodyPr>
          <a:lstStyle/>
          <a:p>
            <a:r>
              <a:rPr lang="en-US" sz="1800" dirty="0" smtClean="0">
                <a:solidFill>
                  <a:schemeClr val="bg1"/>
                </a:solidFill>
              </a:rPr>
              <a:t>How we do it  ?</a:t>
            </a:r>
          </a:p>
          <a:p>
            <a:endParaRPr lang="en-US" dirty="0" smtClean="0">
              <a:solidFill>
                <a:schemeClr val="bg1"/>
              </a:solidFill>
            </a:endParaRPr>
          </a:p>
          <a:p>
            <a:pPr marL="285750" indent="-285750">
              <a:buFont typeface="Wingdings" panose="05000000000000000000" pitchFamily="2" charset="2"/>
              <a:buChar char="§"/>
            </a:pPr>
            <a:r>
              <a:rPr lang="en-US" dirty="0" smtClean="0">
                <a:solidFill>
                  <a:schemeClr val="bg1"/>
                </a:solidFill>
              </a:rPr>
              <a:t>The Record in SC is  entered as a social post  having 2 basic parts :</a:t>
            </a:r>
          </a:p>
          <a:p>
            <a:r>
              <a:rPr lang="en-US" dirty="0" smtClean="0">
                <a:solidFill>
                  <a:schemeClr val="bg1"/>
                </a:solidFill>
              </a:rPr>
              <a:t> </a:t>
            </a:r>
          </a:p>
          <a:p>
            <a:r>
              <a:rPr lang="en-US" dirty="0" smtClean="0">
                <a:solidFill>
                  <a:schemeClr val="bg1"/>
                </a:solidFill>
              </a:rPr>
              <a:t>1- The Content Part : (social Media Mode )Text and Media (image, voice ,video )with title and description , Contact Info, and SM links etc.. for completely descripting  the business service itself . “</a:t>
            </a:r>
            <a:r>
              <a:rPr lang="en-US" u="sng" dirty="0" smtClean="0">
                <a:solidFill>
                  <a:schemeClr val="bg1"/>
                </a:solidFill>
              </a:rPr>
              <a:t>post is complete social page</a:t>
            </a:r>
            <a:r>
              <a:rPr lang="en-US" dirty="0" smtClean="0">
                <a:solidFill>
                  <a:schemeClr val="bg1"/>
                </a:solidFill>
              </a:rPr>
              <a:t>” </a:t>
            </a:r>
          </a:p>
          <a:p>
            <a:endParaRPr lang="en-US" dirty="0" smtClean="0">
              <a:solidFill>
                <a:schemeClr val="bg1"/>
              </a:solidFill>
            </a:endParaRPr>
          </a:p>
          <a:p>
            <a:r>
              <a:rPr lang="en-US" dirty="0" smtClean="0">
                <a:solidFill>
                  <a:schemeClr val="bg1"/>
                </a:solidFill>
              </a:rPr>
              <a:t>2- The Attributes Part (database Mode ) as optional for user to specify the following </a:t>
            </a:r>
          </a:p>
          <a:p>
            <a:r>
              <a:rPr lang="en-US" dirty="0" smtClean="0">
                <a:solidFill>
                  <a:schemeClr val="bg1"/>
                </a:solidFill>
              </a:rPr>
              <a:t> Type , Category , Specialty , Country, City , </a:t>
            </a:r>
            <a:r>
              <a:rPr lang="en-US" b="1" dirty="0" smtClean="0">
                <a:solidFill>
                  <a:srgbClr val="00B0F0"/>
                </a:solidFill>
              </a:rPr>
              <a:t>were type describes type of service (sell/buy ,service , consultancy ..etc.), category defines the niche ( health , technology , education ..etc.) and specialty describes in what field exactly the service is located , </a:t>
            </a:r>
          </a:p>
          <a:p>
            <a:endParaRPr lang="en-US" b="1" dirty="0" smtClean="0">
              <a:solidFill>
                <a:srgbClr val="00B0F0"/>
              </a:solidFill>
            </a:endParaRPr>
          </a:p>
          <a:p>
            <a:r>
              <a:rPr lang="en-US" b="1" dirty="0" smtClean="0">
                <a:solidFill>
                  <a:schemeClr val="accent3">
                    <a:lumMod val="75000"/>
                  </a:schemeClr>
                </a:solidFill>
              </a:rPr>
              <a:t>Example : selling dell computers company will fill as :</a:t>
            </a:r>
          </a:p>
          <a:p>
            <a:endParaRPr lang="en-US" b="1" dirty="0" smtClean="0">
              <a:solidFill>
                <a:schemeClr val="accent3">
                  <a:lumMod val="75000"/>
                </a:schemeClr>
              </a:solidFill>
            </a:endParaRPr>
          </a:p>
          <a:p>
            <a:r>
              <a:rPr lang="en-US" b="1" dirty="0" smtClean="0">
                <a:solidFill>
                  <a:schemeClr val="accent3">
                    <a:lumMod val="75000"/>
                  </a:schemeClr>
                </a:solidFill>
              </a:rPr>
              <a:t>Type : Sell/buy, Category : Technology –computers .., specialty : Dell </a:t>
            </a:r>
          </a:p>
          <a:p>
            <a:endParaRPr lang="en-US" dirty="0" smtClean="0">
              <a:solidFill>
                <a:schemeClr val="bg1"/>
              </a:solidFill>
            </a:endParaRPr>
          </a:p>
          <a:p>
            <a:r>
              <a:rPr lang="en-US" sz="1600" b="1" dirty="0" smtClean="0">
                <a:solidFill>
                  <a:schemeClr val="bg1"/>
                </a:solidFill>
              </a:rPr>
              <a:t>were attributes are used for customers to FAST  find and follow this service being contacted as required .  </a:t>
            </a:r>
            <a:r>
              <a:rPr lang="en-US" dirty="0" smtClean="0">
                <a:solidFill>
                  <a:schemeClr val="bg1"/>
                </a:solidFill>
              </a:rPr>
              <a:t>                                                                   </a:t>
            </a:r>
            <a:r>
              <a:rPr lang="en-US" dirty="0"/>
              <a:t>Joynet Marketing </a:t>
            </a:r>
            <a:r>
              <a:rPr lang="en-US" dirty="0" smtClean="0"/>
              <a:t>|</a:t>
            </a:r>
            <a:endParaRPr lang="en-US" dirty="0">
              <a:solidFill>
                <a:schemeClr val="bg1"/>
              </a:solidFill>
            </a:endParaRPr>
          </a:p>
        </p:txBody>
      </p:sp>
    </p:spTree>
    <p:extLst>
      <p:ext uri="{BB962C8B-B14F-4D97-AF65-F5344CB8AC3E}">
        <p14:creationId xmlns:p14="http://schemas.microsoft.com/office/powerpoint/2010/main" val="58220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7" name="Rectangle 6"/>
          <p:cNvSpPr/>
          <p:nvPr/>
        </p:nvSpPr>
        <p:spPr>
          <a:xfrm>
            <a:off x="562707" y="676205"/>
            <a:ext cx="7408985" cy="3046988"/>
          </a:xfrm>
          <a:prstGeom prst="rect">
            <a:avLst/>
          </a:prstGeom>
        </p:spPr>
        <p:txBody>
          <a:bodyPr wrap="square">
            <a:spAutoFit/>
          </a:bodyPr>
          <a:lstStyle/>
          <a:p>
            <a:pPr marL="285750" lvl="0" indent="-285750">
              <a:buFont typeface="Arial" panose="020B0604020202020204" pitchFamily="34" charset="0"/>
              <a:buChar char="•"/>
            </a:pPr>
            <a:r>
              <a:rPr lang="en-US" sz="1600" dirty="0" smtClean="0">
                <a:solidFill>
                  <a:schemeClr val="bg1"/>
                </a:solidFill>
              </a:rPr>
              <a:t>Attributes and its values (system dropdown lists) are defined in very </a:t>
            </a:r>
            <a:r>
              <a:rPr lang="en-US" altLang="en-US" sz="1600" b="1" dirty="0" smtClean="0">
                <a:solidFill>
                  <a:srgbClr val="FFC000"/>
                </a:solidFill>
                <a:latin typeface="+mj-lt"/>
              </a:rPr>
              <a:t>Accurately </a:t>
            </a:r>
            <a:r>
              <a:rPr lang="en-US" sz="1600" dirty="0" smtClean="0">
                <a:solidFill>
                  <a:schemeClr val="bg1"/>
                </a:solidFill>
              </a:rPr>
              <a:t>way to include all business service nature . Were specialty and city are defined by user , so system includes them for public use by other users , considered as deep searching AI technology (google)  used here as </a:t>
            </a:r>
            <a:r>
              <a:rPr lang="en-US" sz="1600" b="1" dirty="0" smtClean="0">
                <a:solidFill>
                  <a:srgbClr val="FFC000"/>
                </a:solidFill>
              </a:rPr>
              <a:t>deep post </a:t>
            </a:r>
            <a:r>
              <a:rPr lang="en-US" sz="1600" dirty="0" smtClean="0">
                <a:solidFill>
                  <a:schemeClr val="bg1"/>
                </a:solidFill>
              </a:rPr>
              <a:t>JN method </a:t>
            </a:r>
          </a:p>
          <a:p>
            <a:endParaRPr lang="en-US" sz="1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As user </a:t>
            </a:r>
            <a:r>
              <a:rPr lang="en-US" sz="1600" dirty="0">
                <a:solidFill>
                  <a:schemeClr val="bg1"/>
                </a:solidFill>
              </a:rPr>
              <a:t>save the record – </a:t>
            </a:r>
            <a:r>
              <a:rPr lang="en-US" sz="1600" dirty="0" smtClean="0">
                <a:solidFill>
                  <a:schemeClr val="bg1"/>
                </a:solidFill>
              </a:rPr>
              <a:t>post,  </a:t>
            </a:r>
            <a:r>
              <a:rPr lang="en-US" sz="1600" dirty="0">
                <a:solidFill>
                  <a:schemeClr val="bg1"/>
                </a:solidFill>
              </a:rPr>
              <a:t>its being auto shared and promoted , coz its saved  in right place for interesting customers </a:t>
            </a:r>
            <a:r>
              <a:rPr lang="en-US" sz="1600" dirty="0" smtClean="0">
                <a:solidFill>
                  <a:schemeClr val="bg1"/>
                </a:solidFill>
              </a:rPr>
              <a:t>to  this service’s niche</a:t>
            </a:r>
          </a:p>
          <a:p>
            <a:pPr marL="285750" indent="-285750">
              <a:buFont typeface="Arial" panose="020B0604020202020204" pitchFamily="34" charset="0"/>
              <a:buChar char="•"/>
            </a:pPr>
            <a:endParaRPr lang="en-US" sz="1600" dirty="0" smtClean="0">
              <a:solidFill>
                <a:schemeClr val="bg1"/>
              </a:solidFill>
            </a:endParaRPr>
          </a:p>
          <a:p>
            <a:pPr marL="285750" indent="-285750">
              <a:buFont typeface="Arial" panose="020B0604020202020204" pitchFamily="34" charset="0"/>
              <a:buChar char="•"/>
            </a:pPr>
            <a:r>
              <a:rPr lang="en-US" sz="1600" dirty="0" smtClean="0">
                <a:solidFill>
                  <a:schemeClr val="bg1"/>
                </a:solidFill>
              </a:rPr>
              <a:t>If attributes not specified the post is displays anyway in the main page , but if user specify as a filter a type of “sell/buy “ , it won’t be displayed .</a:t>
            </a:r>
          </a:p>
          <a:p>
            <a:r>
              <a:rPr lang="en-US" sz="1600" dirty="0" smtClean="0">
                <a:solidFill>
                  <a:schemeClr val="bg1"/>
                </a:solidFill>
              </a:rPr>
              <a:t> </a:t>
            </a:r>
            <a:endParaRPr lang="en-US" sz="1600" dirty="0"/>
          </a:p>
        </p:txBody>
      </p:sp>
      <p:sp>
        <p:nvSpPr>
          <p:cNvPr id="8" name="Rectangle 1"/>
          <p:cNvSpPr>
            <a:spLocks noChangeArrowheads="1"/>
          </p:cNvSpPr>
          <p:nvPr/>
        </p:nvSpPr>
        <p:spPr bwMode="auto">
          <a:xfrm>
            <a:off x="0" y="179864"/>
            <a:ext cx="28854"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640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422" y="766716"/>
            <a:ext cx="6858000" cy="1139429"/>
          </a:xfrm>
        </p:spPr>
        <p:txBody>
          <a:bodyPr/>
          <a:lstStyle/>
          <a:p>
            <a:pPr algn="l"/>
            <a:r>
              <a:rPr lang="en-US" sz="2800" dirty="0"/>
              <a:t/>
            </a:r>
            <a:br>
              <a:rPr lang="en-US" sz="2800" dirty="0"/>
            </a:br>
            <a:r>
              <a:rPr lang="en-US" sz="2400" dirty="0" smtClean="0"/>
              <a:t>3-</a:t>
            </a:r>
            <a:r>
              <a:rPr lang="en-US" sz="2800" dirty="0" smtClean="0"/>
              <a:t> </a:t>
            </a:r>
            <a:r>
              <a:rPr lang="en-US" sz="2000" dirty="0" smtClean="0"/>
              <a:t>Fast deals </a:t>
            </a:r>
            <a:r>
              <a:rPr lang="en-US" sz="2000" dirty="0"/>
              <a:t>Communication </a:t>
            </a:r>
            <a:br>
              <a:rPr lang="en-US" sz="2000" dirty="0"/>
            </a:br>
            <a:endParaRPr lang="en-US" sz="2800" dirty="0"/>
          </a:p>
        </p:txBody>
      </p:sp>
      <p:sp>
        <p:nvSpPr>
          <p:cNvPr id="3" name="Subtitle 2"/>
          <p:cNvSpPr>
            <a:spLocks noGrp="1"/>
          </p:cNvSpPr>
          <p:nvPr>
            <p:ph type="subTitle" idx="1"/>
          </p:nvPr>
        </p:nvSpPr>
        <p:spPr>
          <a:xfrm>
            <a:off x="1143000" y="1336431"/>
            <a:ext cx="6858000" cy="1226235"/>
          </a:xfrm>
        </p:spPr>
        <p:txBody>
          <a:bodyPr/>
          <a:lstStyle/>
          <a:p>
            <a:pPr algn="l"/>
            <a:r>
              <a:rPr lang="en-US" b="1" dirty="0" smtClean="0"/>
              <a:t>Post –Example</a:t>
            </a:r>
          </a:p>
          <a:p>
            <a:pPr algn="l"/>
            <a:r>
              <a:rPr lang="en-US" sz="2000" dirty="0" smtClean="0"/>
              <a:t>Reaching Exact Audience in fastest way </a:t>
            </a:r>
          </a:p>
          <a:p>
            <a:endParaRPr lang="en-US" dirty="0" smtClean="0"/>
          </a:p>
          <a:p>
            <a:pPr algn="l"/>
            <a:r>
              <a:rPr lang="en-US" dirty="0" smtClean="0"/>
              <a:t>Posts and business promotions are categorized initially as being saved , reading is done in the same say , selecting from drop lists defined by system , so both writers and reads meets in same point for making business deals.</a:t>
            </a:r>
          </a:p>
          <a:p>
            <a:pPr algn="l"/>
            <a:r>
              <a:rPr lang="en-US" dirty="0" smtClean="0"/>
              <a:t>As the platform is dedicated for business .. If it was social platform , deals are not done without promotions and sharing with hop to find interesting people.</a:t>
            </a:r>
          </a:p>
          <a:p>
            <a:pPr algn="l"/>
            <a:endParaRPr lang="en-US" dirty="0" smtClean="0"/>
          </a:p>
          <a:p>
            <a:pPr algn="l"/>
            <a:endParaRPr lang="en-US" dirty="0"/>
          </a:p>
        </p:txBody>
      </p:sp>
      <p:sp>
        <p:nvSpPr>
          <p:cNvPr id="4" name="Rectangle 3"/>
          <p:cNvSpPr/>
          <p:nvPr/>
        </p:nvSpPr>
        <p:spPr>
          <a:xfrm>
            <a:off x="3283112" y="237043"/>
            <a:ext cx="3294492" cy="461665"/>
          </a:xfrm>
          <a:prstGeom prst="rect">
            <a:avLst/>
          </a:prstGeom>
        </p:spPr>
        <p:txBody>
          <a:bodyPr wrap="none">
            <a:spAutoFit/>
          </a:bodyPr>
          <a:lstStyle/>
          <a:p>
            <a:r>
              <a:rPr lang="en-US" sz="2400" b="1" dirty="0">
                <a:solidFill>
                  <a:schemeClr val="bg1"/>
                </a:solidFill>
              </a:rPr>
              <a:t>Technical discussion</a:t>
            </a:r>
            <a:endParaRPr lang="en-US" sz="2000" b="1" dirty="0">
              <a:solidFill>
                <a:schemeClr val="bg1"/>
              </a:solidFill>
            </a:endParaRPr>
          </a:p>
        </p:txBody>
      </p:sp>
    </p:spTree>
    <p:extLst>
      <p:ext uri="{BB962C8B-B14F-4D97-AF65-F5344CB8AC3E}">
        <p14:creationId xmlns:p14="http://schemas.microsoft.com/office/powerpoint/2010/main" val="3694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0" y="376680"/>
            <a:ext cx="3465300" cy="572700"/>
          </a:xfrm>
        </p:spPr>
        <p:txBody>
          <a:bodyPr/>
          <a:lstStyle/>
          <a:p>
            <a:r>
              <a:rPr lang="en-US" sz="2000" dirty="0" smtClean="0"/>
              <a:t>Example 2</a:t>
            </a:r>
            <a:r>
              <a:rPr lang="en-US" dirty="0" smtClean="0"/>
              <a:t> </a:t>
            </a:r>
            <a:endParaRPr lang="en-US" dirty="0"/>
          </a:p>
        </p:txBody>
      </p:sp>
      <p:sp>
        <p:nvSpPr>
          <p:cNvPr id="6" name="Subtitle 5"/>
          <p:cNvSpPr>
            <a:spLocks noGrp="1"/>
          </p:cNvSpPr>
          <p:nvPr>
            <p:ph type="subTitle" idx="3"/>
          </p:nvPr>
        </p:nvSpPr>
        <p:spPr>
          <a:xfrm>
            <a:off x="940925" y="2007272"/>
            <a:ext cx="7375849" cy="666459"/>
          </a:xfrm>
        </p:spPr>
        <p:txBody>
          <a:bodyPr/>
          <a:lstStyle/>
          <a:p>
            <a:endParaRPr lang="en-US" sz="1600" dirty="0" smtClean="0"/>
          </a:p>
          <a:p>
            <a:r>
              <a:rPr lang="en-US" sz="1600" dirty="0" smtClean="0"/>
              <a:t>In the following we illustrate </a:t>
            </a:r>
            <a:r>
              <a:rPr lang="en-US" sz="2000" dirty="0" smtClean="0"/>
              <a:t>how</a:t>
            </a:r>
            <a:r>
              <a:rPr lang="en-US" sz="1600" dirty="0" smtClean="0"/>
              <a:t> communication is done so easy in  fast way</a:t>
            </a:r>
          </a:p>
          <a:p>
            <a:endParaRPr lang="en-US" sz="1600" dirty="0"/>
          </a:p>
          <a:p>
            <a:r>
              <a:rPr lang="en-US" sz="1600" dirty="0" smtClean="0"/>
              <a:t>As  business trying to reach python developers in INDIA </a:t>
            </a:r>
          </a:p>
          <a:p>
            <a:endParaRPr lang="en-US" sz="1600" dirty="0" smtClean="0"/>
          </a:p>
          <a:p>
            <a:r>
              <a:rPr lang="en-US" sz="1600" u="sng" dirty="0" smtClean="0"/>
              <a:t>1- First slide </a:t>
            </a:r>
            <a:r>
              <a:rPr lang="en-US" sz="1600" dirty="0" smtClean="0"/>
              <a:t>shows writing post with attributes empty , </a:t>
            </a:r>
          </a:p>
          <a:p>
            <a:endParaRPr lang="en-US" sz="1600" dirty="0" smtClean="0"/>
          </a:p>
          <a:p>
            <a:r>
              <a:rPr lang="en-US" sz="1600" u="sng" dirty="0" smtClean="0"/>
              <a:t>2- Second</a:t>
            </a:r>
            <a:r>
              <a:rPr lang="en-US" sz="1600" dirty="0" smtClean="0"/>
              <a:t> </a:t>
            </a:r>
            <a:r>
              <a:rPr lang="en-US" sz="1600" u="sng" dirty="0" smtClean="0"/>
              <a:t>slide</a:t>
            </a:r>
            <a:r>
              <a:rPr lang="en-US" sz="1600" dirty="0" smtClean="0"/>
              <a:t> shows when he selects  attributes as </a:t>
            </a:r>
          </a:p>
          <a:p>
            <a:endParaRPr lang="en-US" sz="1600" dirty="0" smtClean="0"/>
          </a:p>
          <a:p>
            <a:r>
              <a:rPr lang="en-US" b="1" dirty="0" smtClean="0">
                <a:solidFill>
                  <a:schemeClr val="tx2"/>
                </a:solidFill>
              </a:rPr>
              <a:t>Type : Service </a:t>
            </a:r>
          </a:p>
          <a:p>
            <a:r>
              <a:rPr lang="en-US" b="1" dirty="0" smtClean="0">
                <a:solidFill>
                  <a:schemeClr val="tx2"/>
                </a:solidFill>
              </a:rPr>
              <a:t>                        Category : Technology ..</a:t>
            </a:r>
          </a:p>
          <a:p>
            <a:r>
              <a:rPr lang="en-US" b="1" dirty="0" smtClean="0">
                <a:solidFill>
                  <a:schemeClr val="tx2"/>
                </a:solidFill>
              </a:rPr>
              <a:t>          And adding Specialty : developing python </a:t>
            </a:r>
            <a:endParaRPr lang="en-US" b="1" dirty="0">
              <a:solidFill>
                <a:schemeClr val="tx2"/>
              </a:solidFill>
            </a:endParaRPr>
          </a:p>
        </p:txBody>
      </p:sp>
      <p:sp>
        <p:nvSpPr>
          <p:cNvPr id="7" name="Rectangle 6"/>
          <p:cNvSpPr/>
          <p:nvPr/>
        </p:nvSpPr>
        <p:spPr>
          <a:xfrm>
            <a:off x="1956302" y="3836354"/>
            <a:ext cx="5788764" cy="646331"/>
          </a:xfrm>
          <a:prstGeom prst="rect">
            <a:avLst/>
          </a:prstGeom>
        </p:spPr>
        <p:txBody>
          <a:bodyPr wrap="none">
            <a:spAutoFit/>
          </a:bodyPr>
          <a:lstStyle/>
          <a:p>
            <a:r>
              <a:rPr lang="en-US" sz="1800" u="sng" dirty="0" smtClean="0">
                <a:solidFill>
                  <a:schemeClr val="bg1"/>
                </a:solidFill>
              </a:rPr>
              <a:t>3- </a:t>
            </a:r>
            <a:r>
              <a:rPr lang="en-US" sz="1800" u="sng" dirty="0">
                <a:solidFill>
                  <a:schemeClr val="bg1"/>
                </a:solidFill>
              </a:rPr>
              <a:t>Second</a:t>
            </a:r>
            <a:r>
              <a:rPr lang="en-US" sz="1800" dirty="0">
                <a:solidFill>
                  <a:schemeClr val="bg1"/>
                </a:solidFill>
              </a:rPr>
              <a:t> </a:t>
            </a:r>
            <a:r>
              <a:rPr lang="en-US" sz="1800" u="sng" dirty="0">
                <a:solidFill>
                  <a:schemeClr val="bg1"/>
                </a:solidFill>
              </a:rPr>
              <a:t>slide</a:t>
            </a:r>
            <a:r>
              <a:rPr lang="en-US" sz="1800" dirty="0">
                <a:solidFill>
                  <a:schemeClr val="bg1"/>
                </a:solidFill>
              </a:rPr>
              <a:t> shows when he selects  </a:t>
            </a:r>
            <a:r>
              <a:rPr lang="en-US" sz="1800" dirty="0" smtClean="0">
                <a:solidFill>
                  <a:schemeClr val="bg1"/>
                </a:solidFill>
              </a:rPr>
              <a:t>country : India</a:t>
            </a:r>
          </a:p>
          <a:p>
            <a:r>
              <a:rPr lang="en-US" sz="1800" dirty="0" smtClean="0">
                <a:solidFill>
                  <a:schemeClr val="bg1"/>
                </a:solidFill>
              </a:rPr>
              <a:t>Adding city </a:t>
            </a:r>
            <a:endParaRPr lang="en-US" sz="1800" dirty="0">
              <a:solidFill>
                <a:schemeClr val="bg1"/>
              </a:solidFill>
            </a:endParaRPr>
          </a:p>
        </p:txBody>
      </p:sp>
      <p:sp>
        <p:nvSpPr>
          <p:cNvPr id="8" name="Rectangle 7"/>
          <p:cNvSpPr/>
          <p:nvPr/>
        </p:nvSpPr>
        <p:spPr>
          <a:xfrm>
            <a:off x="3203438" y="130780"/>
            <a:ext cx="3294492" cy="461665"/>
          </a:xfrm>
          <a:prstGeom prst="rect">
            <a:avLst/>
          </a:prstGeom>
        </p:spPr>
        <p:txBody>
          <a:bodyPr wrap="none">
            <a:spAutoFit/>
          </a:bodyPr>
          <a:lstStyle/>
          <a:p>
            <a:r>
              <a:rPr lang="en-US" sz="2400" b="1" dirty="0">
                <a:solidFill>
                  <a:schemeClr val="bg1"/>
                </a:solidFill>
              </a:rPr>
              <a:t>Technical discussion</a:t>
            </a:r>
            <a:endParaRPr lang="en-US" sz="2000" b="1" dirty="0">
              <a:solidFill>
                <a:schemeClr val="bg1"/>
              </a:solidFill>
            </a:endParaRPr>
          </a:p>
        </p:txBody>
      </p:sp>
    </p:spTree>
    <p:extLst>
      <p:ext uri="{BB962C8B-B14F-4D97-AF65-F5344CB8AC3E}">
        <p14:creationId xmlns:p14="http://schemas.microsoft.com/office/powerpoint/2010/main" val="27945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65" y="1901537"/>
            <a:ext cx="1679109" cy="12790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96" y="896919"/>
            <a:ext cx="1434677" cy="806559"/>
          </a:xfrm>
          <a:prstGeom prst="rect">
            <a:avLst/>
          </a:prstGeom>
        </p:spPr>
      </p:pic>
      <p:sp>
        <p:nvSpPr>
          <p:cNvPr id="6" name="TextBox 5"/>
          <p:cNvSpPr txBox="1"/>
          <p:nvPr/>
        </p:nvSpPr>
        <p:spPr>
          <a:xfrm>
            <a:off x="2690816" y="1240631"/>
            <a:ext cx="2050318" cy="615553"/>
          </a:xfrm>
          <a:prstGeom prst="rect">
            <a:avLst/>
          </a:prstGeom>
          <a:noFill/>
        </p:spPr>
        <p:txBody>
          <a:bodyPr wrap="square" rtlCol="0">
            <a:spAutoFit/>
          </a:bodyPr>
          <a:lstStyle/>
          <a:p>
            <a:r>
              <a:rPr lang="en-US" sz="1600" dirty="0">
                <a:solidFill>
                  <a:srgbClr val="7030A0"/>
                </a:solidFill>
              </a:rPr>
              <a:t>Writing free post for </a:t>
            </a:r>
            <a:r>
              <a:rPr lang="en-US" sz="1800" b="1" dirty="0">
                <a:solidFill>
                  <a:srgbClr val="7030A0"/>
                </a:solidFill>
              </a:rPr>
              <a:t>ALL</a:t>
            </a:r>
            <a:endParaRPr lang="en-US" sz="1050" b="1" dirty="0">
              <a:solidFill>
                <a:srgbClr val="7030A0"/>
              </a:solidFill>
            </a:endParaRPr>
          </a:p>
        </p:txBody>
      </p:sp>
      <p:sp>
        <p:nvSpPr>
          <p:cNvPr id="10" name="Flowchart: Document 9"/>
          <p:cNvSpPr/>
          <p:nvPr/>
        </p:nvSpPr>
        <p:spPr>
          <a:xfrm>
            <a:off x="2716003" y="2198769"/>
            <a:ext cx="1859972" cy="75853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Contents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004" y="1928287"/>
            <a:ext cx="1999998" cy="114705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5298" y="1017452"/>
            <a:ext cx="968271" cy="762399"/>
          </a:xfrm>
          <a:prstGeom prst="rect">
            <a:avLst/>
          </a:prstGeom>
        </p:spPr>
      </p:pic>
      <p:sp>
        <p:nvSpPr>
          <p:cNvPr id="16" name="Flowchart: Document 15"/>
          <p:cNvSpPr/>
          <p:nvPr/>
        </p:nvSpPr>
        <p:spPr>
          <a:xfrm>
            <a:off x="5197892" y="3586997"/>
            <a:ext cx="1859972" cy="44282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2" name="TextBox 21"/>
          <p:cNvSpPr txBox="1"/>
          <p:nvPr/>
        </p:nvSpPr>
        <p:spPr>
          <a:xfrm>
            <a:off x="2245974" y="179386"/>
            <a:ext cx="5299171" cy="415498"/>
          </a:xfrm>
          <a:prstGeom prst="rect">
            <a:avLst/>
          </a:prstGeom>
          <a:noFill/>
        </p:spPr>
        <p:txBody>
          <a:bodyPr wrap="square" rtlCol="0">
            <a:spAutoFit/>
          </a:bodyPr>
          <a:lstStyle/>
          <a:p>
            <a:r>
              <a:rPr lang="en-US" sz="2100" b="1" dirty="0" smtClean="0">
                <a:solidFill>
                  <a:srgbClr val="FFC000"/>
                </a:solidFill>
              </a:rPr>
              <a:t>Service-Catalog &gt;&gt;</a:t>
            </a:r>
            <a:endParaRPr lang="en-US" sz="2100" b="1" dirty="0">
              <a:solidFill>
                <a:srgbClr val="FFC000"/>
              </a:solidFill>
            </a:endParaRPr>
          </a:p>
        </p:txBody>
      </p:sp>
      <p:sp>
        <p:nvSpPr>
          <p:cNvPr id="26" name="Right Arrow 25"/>
          <p:cNvSpPr/>
          <p:nvPr/>
        </p:nvSpPr>
        <p:spPr>
          <a:xfrm>
            <a:off x="2341221" y="2413798"/>
            <a:ext cx="297640" cy="218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TextBox 42"/>
          <p:cNvSpPr txBox="1"/>
          <p:nvPr/>
        </p:nvSpPr>
        <p:spPr>
          <a:xfrm>
            <a:off x="5657711" y="3669909"/>
            <a:ext cx="1202637" cy="369332"/>
          </a:xfrm>
          <a:prstGeom prst="rect">
            <a:avLst/>
          </a:prstGeom>
          <a:noFill/>
        </p:spPr>
        <p:txBody>
          <a:bodyPr wrap="square" rtlCol="0">
            <a:spAutoFit/>
          </a:bodyPr>
          <a:lstStyle/>
          <a:p>
            <a:r>
              <a:rPr lang="en-US" sz="1800" dirty="0"/>
              <a:t>Post 1 </a:t>
            </a:r>
          </a:p>
        </p:txBody>
      </p:sp>
      <p:sp>
        <p:nvSpPr>
          <p:cNvPr id="44" name="Flowchart: Document 43"/>
          <p:cNvSpPr/>
          <p:nvPr/>
        </p:nvSpPr>
        <p:spPr>
          <a:xfrm>
            <a:off x="5197892" y="4141528"/>
            <a:ext cx="1859972" cy="44282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t>Posts 2 ..3..4…</a:t>
            </a:r>
          </a:p>
        </p:txBody>
      </p:sp>
      <p:sp>
        <p:nvSpPr>
          <p:cNvPr id="45" name="Right Arrow 44"/>
          <p:cNvSpPr/>
          <p:nvPr/>
        </p:nvSpPr>
        <p:spPr>
          <a:xfrm rot="5400000">
            <a:off x="5701477" y="3220338"/>
            <a:ext cx="297640" cy="2182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52" name="TextBox 51"/>
          <p:cNvSpPr txBox="1"/>
          <p:nvPr/>
        </p:nvSpPr>
        <p:spPr>
          <a:xfrm>
            <a:off x="5190498" y="4696059"/>
            <a:ext cx="2781194" cy="338554"/>
          </a:xfrm>
          <a:prstGeom prst="rect">
            <a:avLst/>
          </a:prstGeom>
          <a:noFill/>
        </p:spPr>
        <p:txBody>
          <a:bodyPr wrap="square" rtlCol="0">
            <a:spAutoFit/>
          </a:bodyPr>
          <a:lstStyle/>
          <a:p>
            <a:r>
              <a:rPr lang="en-US" sz="1600" dirty="0">
                <a:solidFill>
                  <a:srgbClr val="7030A0"/>
                </a:solidFill>
              </a:rPr>
              <a:t>Reading posts from </a:t>
            </a:r>
            <a:r>
              <a:rPr lang="en-US" sz="1600" b="1" dirty="0">
                <a:solidFill>
                  <a:srgbClr val="7030A0"/>
                </a:solidFill>
              </a:rPr>
              <a:t>ALL </a:t>
            </a:r>
          </a:p>
        </p:txBody>
      </p:sp>
      <p:sp>
        <p:nvSpPr>
          <p:cNvPr id="59" name="TextBox 58"/>
          <p:cNvSpPr txBox="1"/>
          <p:nvPr/>
        </p:nvSpPr>
        <p:spPr>
          <a:xfrm>
            <a:off x="3177608" y="1860215"/>
            <a:ext cx="1475509" cy="338554"/>
          </a:xfrm>
          <a:prstGeom prst="rect">
            <a:avLst/>
          </a:prstGeom>
          <a:noFill/>
        </p:spPr>
        <p:txBody>
          <a:bodyPr wrap="square" rtlCol="0">
            <a:spAutoFit/>
          </a:bodyPr>
          <a:lstStyle/>
          <a:p>
            <a:r>
              <a:rPr lang="en-US" sz="1600" b="1" dirty="0">
                <a:solidFill>
                  <a:schemeClr val="accent1">
                    <a:lumMod val="75000"/>
                  </a:schemeClr>
                </a:solidFill>
              </a:rPr>
              <a:t>POST</a:t>
            </a:r>
            <a:endParaRPr lang="en-US" sz="1050" b="1" dirty="0">
              <a:solidFill>
                <a:schemeClr val="accent1">
                  <a:lumMod val="75000"/>
                </a:schemeClr>
              </a:solidFill>
            </a:endParaRPr>
          </a:p>
        </p:txBody>
      </p:sp>
      <p:sp>
        <p:nvSpPr>
          <p:cNvPr id="4" name="TextBox 3"/>
          <p:cNvSpPr txBox="1"/>
          <p:nvPr/>
        </p:nvSpPr>
        <p:spPr>
          <a:xfrm>
            <a:off x="4741134" y="179386"/>
            <a:ext cx="3230558" cy="369332"/>
          </a:xfrm>
          <a:prstGeom prst="rect">
            <a:avLst/>
          </a:prstGeom>
          <a:noFill/>
        </p:spPr>
        <p:txBody>
          <a:bodyPr wrap="square" rtlCol="0">
            <a:spAutoFit/>
          </a:bodyPr>
          <a:lstStyle/>
          <a:p>
            <a:r>
              <a:rPr lang="en-US" sz="1800" dirty="0"/>
              <a:t>[Add optional specs]</a:t>
            </a:r>
          </a:p>
        </p:txBody>
      </p:sp>
    </p:spTree>
    <p:extLst>
      <p:ext uri="{BB962C8B-B14F-4D97-AF65-F5344CB8AC3E}">
        <p14:creationId xmlns:p14="http://schemas.microsoft.com/office/powerpoint/2010/main" val="30083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65" y="1901537"/>
            <a:ext cx="1679109" cy="12790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97" y="1164258"/>
            <a:ext cx="959144" cy="539220"/>
          </a:xfrm>
          <a:prstGeom prst="rect">
            <a:avLst/>
          </a:prstGeom>
        </p:spPr>
      </p:pic>
      <p:sp>
        <p:nvSpPr>
          <p:cNvPr id="7" name="Rectangle 6"/>
          <p:cNvSpPr/>
          <p:nvPr/>
        </p:nvSpPr>
        <p:spPr>
          <a:xfrm>
            <a:off x="2867892" y="1558636"/>
            <a:ext cx="1620982" cy="2146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p:nvSpPr>
        <p:spPr>
          <a:xfrm>
            <a:off x="2734658" y="824397"/>
            <a:ext cx="2012137" cy="523220"/>
          </a:xfrm>
          <a:prstGeom prst="rect">
            <a:avLst/>
          </a:prstGeom>
          <a:noFill/>
        </p:spPr>
        <p:txBody>
          <a:bodyPr wrap="square" rtlCol="0">
            <a:spAutoFit/>
          </a:bodyPr>
          <a:lstStyle/>
          <a:p>
            <a:r>
              <a:rPr lang="en-US" b="1" dirty="0">
                <a:solidFill>
                  <a:srgbClr val="7030A0"/>
                </a:solidFill>
              </a:rPr>
              <a:t>Writing post for Python Developers </a:t>
            </a:r>
          </a:p>
        </p:txBody>
      </p:sp>
      <p:sp>
        <p:nvSpPr>
          <p:cNvPr id="9" name="TextBox 8"/>
          <p:cNvSpPr txBox="1"/>
          <p:nvPr/>
        </p:nvSpPr>
        <p:spPr>
          <a:xfrm>
            <a:off x="3075709" y="1631373"/>
            <a:ext cx="1039091" cy="253916"/>
          </a:xfrm>
          <a:prstGeom prst="rect">
            <a:avLst/>
          </a:prstGeom>
          <a:noFill/>
        </p:spPr>
        <p:txBody>
          <a:bodyPr wrap="square" rtlCol="0">
            <a:spAutoFit/>
          </a:bodyPr>
          <a:lstStyle/>
          <a:p>
            <a:r>
              <a:rPr lang="en-US" sz="1050" b="1" dirty="0"/>
              <a:t>Specs</a:t>
            </a:r>
            <a:r>
              <a:rPr lang="en-US" sz="1050" dirty="0"/>
              <a:t> </a:t>
            </a:r>
          </a:p>
        </p:txBody>
      </p:sp>
      <p:sp>
        <p:nvSpPr>
          <p:cNvPr id="10" name="Flowchart: Document 9"/>
          <p:cNvSpPr/>
          <p:nvPr/>
        </p:nvSpPr>
        <p:spPr>
          <a:xfrm>
            <a:off x="2712028" y="4187536"/>
            <a:ext cx="1859972" cy="75853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4" name="Group 13"/>
          <p:cNvGrpSpPr/>
          <p:nvPr/>
        </p:nvGrpSpPr>
        <p:grpSpPr>
          <a:xfrm>
            <a:off x="3023755" y="1901536"/>
            <a:ext cx="1548245" cy="2695780"/>
            <a:chOff x="4031672" y="2535382"/>
            <a:chExt cx="2064327" cy="3594373"/>
          </a:xfrm>
        </p:grpSpPr>
        <p:sp>
          <p:nvSpPr>
            <p:cNvPr id="5" name="TextBox 4"/>
            <p:cNvSpPr txBox="1"/>
            <p:nvPr/>
          </p:nvSpPr>
          <p:spPr>
            <a:xfrm>
              <a:off x="4031672" y="2535382"/>
              <a:ext cx="2064327" cy="227754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50" dirty="0"/>
                <a:t>Type :</a:t>
              </a:r>
            </a:p>
            <a:p>
              <a:r>
                <a:rPr lang="en-US" sz="1050" b="1" dirty="0"/>
                <a:t>Service</a:t>
              </a:r>
            </a:p>
            <a:p>
              <a:endParaRPr lang="en-US" sz="1050" dirty="0"/>
            </a:p>
            <a:p>
              <a:r>
                <a:rPr lang="en-US" sz="1050" dirty="0"/>
                <a:t>Category :</a:t>
              </a:r>
            </a:p>
            <a:p>
              <a:r>
                <a:rPr lang="en-US" sz="1050" b="1" dirty="0"/>
                <a:t>Technology –Computers ..etc.</a:t>
              </a:r>
            </a:p>
            <a:p>
              <a:endParaRPr lang="en-US" sz="1050" dirty="0"/>
            </a:p>
            <a:p>
              <a:r>
                <a:rPr lang="en-US" sz="1050" dirty="0"/>
                <a:t>Specialty :</a:t>
              </a:r>
            </a:p>
            <a:p>
              <a:r>
                <a:rPr lang="en-US" sz="1050" dirty="0"/>
                <a:t>“</a:t>
              </a:r>
              <a:r>
                <a:rPr lang="en-US" sz="1050" b="1" dirty="0"/>
                <a:t>Developer  , PYTHON </a:t>
              </a:r>
              <a:r>
                <a:rPr lang="en-US" sz="1050" dirty="0"/>
                <a:t>“</a:t>
              </a:r>
            </a:p>
          </p:txBody>
        </p:sp>
        <p:sp>
          <p:nvSpPr>
            <p:cNvPr id="11" name="TextBox 10"/>
            <p:cNvSpPr txBox="1"/>
            <p:nvPr/>
          </p:nvSpPr>
          <p:spPr>
            <a:xfrm>
              <a:off x="4031672" y="5791200"/>
              <a:ext cx="1454728" cy="338555"/>
            </a:xfrm>
            <a:prstGeom prst="rect">
              <a:avLst/>
            </a:prstGeom>
            <a:noFill/>
          </p:spPr>
          <p:txBody>
            <a:bodyPr wrap="square" rtlCol="0">
              <a:spAutoFit/>
            </a:bodyPr>
            <a:lstStyle/>
            <a:p>
              <a:r>
                <a:rPr lang="en-US" sz="1050" b="1" dirty="0"/>
                <a:t>Contents</a:t>
              </a: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862" y="1901537"/>
            <a:ext cx="1304810" cy="127908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5145" y="1230653"/>
            <a:ext cx="684827" cy="539220"/>
          </a:xfrm>
          <a:prstGeom prst="rect">
            <a:avLst/>
          </a:prstGeom>
        </p:spPr>
      </p:pic>
      <p:sp>
        <p:nvSpPr>
          <p:cNvPr id="16" name="Flowchart: Document 15"/>
          <p:cNvSpPr/>
          <p:nvPr/>
        </p:nvSpPr>
        <p:spPr>
          <a:xfrm>
            <a:off x="7155875" y="3622500"/>
            <a:ext cx="1859972" cy="44282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18" name="TextBox 17"/>
          <p:cNvSpPr txBox="1"/>
          <p:nvPr/>
        </p:nvSpPr>
        <p:spPr>
          <a:xfrm>
            <a:off x="5025503" y="2298039"/>
            <a:ext cx="1697403" cy="253916"/>
          </a:xfrm>
          <a:prstGeom prst="rect">
            <a:avLst/>
          </a:prstGeom>
          <a:noFill/>
        </p:spPr>
        <p:txBody>
          <a:bodyPr wrap="square" rtlCol="0">
            <a:spAutoFit/>
          </a:bodyPr>
          <a:lstStyle/>
          <a:p>
            <a:r>
              <a:rPr lang="en-US" sz="1050" b="1" dirty="0"/>
              <a:t>System-Category List </a:t>
            </a:r>
          </a:p>
        </p:txBody>
      </p:sp>
      <p:sp>
        <p:nvSpPr>
          <p:cNvPr id="19" name="TextBox 18"/>
          <p:cNvSpPr txBox="1"/>
          <p:nvPr/>
        </p:nvSpPr>
        <p:spPr>
          <a:xfrm>
            <a:off x="5072261" y="2513816"/>
            <a:ext cx="1177871" cy="738664"/>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Technology</a:t>
            </a:r>
            <a:r>
              <a:rPr lang="en-US" sz="1050" dirty="0"/>
              <a:t> </a:t>
            </a:r>
          </a:p>
          <a:p>
            <a:r>
              <a:rPr lang="en-US" sz="1050" dirty="0"/>
              <a:t>Health</a:t>
            </a:r>
          </a:p>
          <a:p>
            <a:r>
              <a:rPr lang="en-US" sz="1050" dirty="0"/>
              <a:t>Education..</a:t>
            </a:r>
          </a:p>
          <a:p>
            <a:r>
              <a:rPr lang="en-US" sz="1050" dirty="0"/>
              <a:t>…………..</a:t>
            </a:r>
          </a:p>
        </p:txBody>
      </p:sp>
      <p:sp>
        <p:nvSpPr>
          <p:cNvPr id="20" name="TextBox 19"/>
          <p:cNvSpPr txBox="1"/>
          <p:nvPr/>
        </p:nvSpPr>
        <p:spPr>
          <a:xfrm>
            <a:off x="5042938" y="3977423"/>
            <a:ext cx="1522259" cy="738664"/>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Python Developer</a:t>
            </a:r>
          </a:p>
          <a:p>
            <a:r>
              <a:rPr lang="en-US" sz="1050" dirty="0"/>
              <a:t>Web Design</a:t>
            </a:r>
          </a:p>
          <a:p>
            <a:r>
              <a:rPr lang="en-US" sz="1050" dirty="0"/>
              <a:t>Mobile App ..</a:t>
            </a:r>
          </a:p>
          <a:p>
            <a:r>
              <a:rPr lang="en-US" sz="1050" dirty="0"/>
              <a:t>…………..</a:t>
            </a:r>
          </a:p>
        </p:txBody>
      </p:sp>
      <p:sp>
        <p:nvSpPr>
          <p:cNvPr id="22" name="TextBox 21"/>
          <p:cNvSpPr txBox="1"/>
          <p:nvPr/>
        </p:nvSpPr>
        <p:spPr>
          <a:xfrm>
            <a:off x="1028700" y="179386"/>
            <a:ext cx="6516445" cy="738664"/>
          </a:xfrm>
          <a:prstGeom prst="rect">
            <a:avLst/>
          </a:prstGeom>
          <a:noFill/>
        </p:spPr>
        <p:txBody>
          <a:bodyPr wrap="square" rtlCol="0">
            <a:spAutoFit/>
          </a:bodyPr>
          <a:lstStyle/>
          <a:p>
            <a:r>
              <a:rPr lang="en-US" sz="2100" b="1" dirty="0">
                <a:solidFill>
                  <a:srgbClr val="FFC000"/>
                </a:solidFill>
              </a:rPr>
              <a:t>Service-Catalog&gt;&gt;Service&gt;Technology&gt; Python Dev.&gt;…</a:t>
            </a:r>
          </a:p>
        </p:txBody>
      </p:sp>
      <p:sp>
        <p:nvSpPr>
          <p:cNvPr id="23" name="TextBox 22"/>
          <p:cNvSpPr txBox="1"/>
          <p:nvPr/>
        </p:nvSpPr>
        <p:spPr>
          <a:xfrm>
            <a:off x="5051814" y="3531097"/>
            <a:ext cx="1671092" cy="415498"/>
          </a:xfrm>
          <a:prstGeom prst="rect">
            <a:avLst/>
          </a:prstGeom>
          <a:noFill/>
        </p:spPr>
        <p:txBody>
          <a:bodyPr wrap="square" rtlCol="0">
            <a:spAutoFit/>
          </a:bodyPr>
          <a:lstStyle/>
          <a:p>
            <a:r>
              <a:rPr lang="en-US" sz="1050" b="1" dirty="0"/>
              <a:t>User-Specialty List </a:t>
            </a:r>
            <a:r>
              <a:rPr lang="en-US" sz="2100" b="1" dirty="0"/>
              <a:t>+</a:t>
            </a:r>
            <a:r>
              <a:rPr lang="en-US" sz="1050" b="1" dirty="0"/>
              <a:t> </a:t>
            </a:r>
          </a:p>
        </p:txBody>
      </p:sp>
      <p:sp>
        <p:nvSpPr>
          <p:cNvPr id="24" name="TextBox 23"/>
          <p:cNvSpPr txBox="1"/>
          <p:nvPr/>
        </p:nvSpPr>
        <p:spPr>
          <a:xfrm>
            <a:off x="5025502" y="979670"/>
            <a:ext cx="1405718" cy="253916"/>
          </a:xfrm>
          <a:prstGeom prst="rect">
            <a:avLst/>
          </a:prstGeom>
          <a:noFill/>
        </p:spPr>
        <p:txBody>
          <a:bodyPr wrap="square" rtlCol="0">
            <a:spAutoFit/>
          </a:bodyPr>
          <a:lstStyle/>
          <a:p>
            <a:r>
              <a:rPr lang="en-US" sz="1050" b="1" dirty="0"/>
              <a:t>System-Type List </a:t>
            </a:r>
          </a:p>
        </p:txBody>
      </p:sp>
      <p:sp>
        <p:nvSpPr>
          <p:cNvPr id="25" name="TextBox 24"/>
          <p:cNvSpPr txBox="1"/>
          <p:nvPr/>
        </p:nvSpPr>
        <p:spPr>
          <a:xfrm>
            <a:off x="5025503" y="1289027"/>
            <a:ext cx="1177871" cy="738664"/>
          </a:xfrm>
          <a:prstGeom prst="rect">
            <a:avLst/>
          </a:prstGeom>
          <a:noFill/>
        </p:spPr>
        <p:txBody>
          <a:bodyPr wrap="square" rtlCol="0">
            <a:spAutoFit/>
          </a:bodyPr>
          <a:lstStyle/>
          <a:p>
            <a:r>
              <a:rPr lang="en-US" sz="1050" dirty="0"/>
              <a:t>Sell/Buy</a:t>
            </a:r>
          </a:p>
          <a:p>
            <a:r>
              <a:rPr lang="en-US" sz="1050" dirty="0">
                <a:effectLst>
                  <a:outerShdw blurRad="38100" dist="38100" dir="2700000" algn="tl">
                    <a:srgbClr val="000000">
                      <a:alpha val="43137"/>
                    </a:srgbClr>
                  </a:outerShdw>
                </a:effectLst>
              </a:rPr>
              <a:t>Service</a:t>
            </a:r>
          </a:p>
          <a:p>
            <a:r>
              <a:rPr lang="en-US" sz="1050" dirty="0"/>
              <a:t>Invent…</a:t>
            </a:r>
          </a:p>
          <a:p>
            <a:r>
              <a:rPr lang="en-US" sz="1050" dirty="0"/>
              <a:t>…………..</a:t>
            </a:r>
          </a:p>
        </p:txBody>
      </p:sp>
      <p:sp>
        <p:nvSpPr>
          <p:cNvPr id="26" name="Right Arrow 25"/>
          <p:cNvSpPr/>
          <p:nvPr/>
        </p:nvSpPr>
        <p:spPr>
          <a:xfrm>
            <a:off x="2422639" y="2413797"/>
            <a:ext cx="297640" cy="218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0" name="Straight Arrow Connector 29"/>
          <p:cNvCxnSpPr/>
          <p:nvPr/>
        </p:nvCxnSpPr>
        <p:spPr>
          <a:xfrm flipV="1">
            <a:off x="3740727" y="1631374"/>
            <a:ext cx="1205346" cy="557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218709" y="2632008"/>
            <a:ext cx="853552" cy="210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97569" y="3420224"/>
            <a:ext cx="1067247" cy="691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5661196" y="1739150"/>
            <a:ext cx="1456577" cy="6973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H="1">
            <a:off x="6431220" y="3063573"/>
            <a:ext cx="686553" cy="951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flipV="1">
            <a:off x="6073916" y="2632009"/>
            <a:ext cx="1081960" cy="1215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xtBox 42"/>
          <p:cNvSpPr txBox="1"/>
          <p:nvPr/>
        </p:nvSpPr>
        <p:spPr>
          <a:xfrm>
            <a:off x="7484543" y="3700424"/>
            <a:ext cx="1202637" cy="253916"/>
          </a:xfrm>
          <a:prstGeom prst="rect">
            <a:avLst/>
          </a:prstGeom>
          <a:noFill/>
        </p:spPr>
        <p:txBody>
          <a:bodyPr wrap="square" rtlCol="0">
            <a:spAutoFit/>
          </a:bodyPr>
          <a:lstStyle/>
          <a:p>
            <a:r>
              <a:rPr lang="en-US" sz="1050" dirty="0"/>
              <a:t>Post 1 </a:t>
            </a:r>
          </a:p>
        </p:txBody>
      </p:sp>
      <p:sp>
        <p:nvSpPr>
          <p:cNvPr id="44" name="Flowchart: Document 43"/>
          <p:cNvSpPr/>
          <p:nvPr/>
        </p:nvSpPr>
        <p:spPr>
          <a:xfrm>
            <a:off x="7155875" y="4103781"/>
            <a:ext cx="1859972" cy="44282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Posts 2 ..3..4…</a:t>
            </a:r>
          </a:p>
        </p:txBody>
      </p:sp>
      <p:sp>
        <p:nvSpPr>
          <p:cNvPr id="45" name="Right Arrow 44"/>
          <p:cNvSpPr/>
          <p:nvPr/>
        </p:nvSpPr>
        <p:spPr>
          <a:xfrm rot="5400000">
            <a:off x="7802446" y="3266710"/>
            <a:ext cx="297640" cy="2182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52" name="TextBox 51"/>
          <p:cNvSpPr txBox="1"/>
          <p:nvPr/>
        </p:nvSpPr>
        <p:spPr>
          <a:xfrm>
            <a:off x="6986153" y="4627235"/>
            <a:ext cx="2137064" cy="461665"/>
          </a:xfrm>
          <a:prstGeom prst="rect">
            <a:avLst/>
          </a:prstGeom>
          <a:noFill/>
        </p:spPr>
        <p:txBody>
          <a:bodyPr wrap="square" rtlCol="0">
            <a:spAutoFit/>
          </a:bodyPr>
          <a:lstStyle/>
          <a:p>
            <a:r>
              <a:rPr lang="en-US" sz="1200" b="1" dirty="0">
                <a:solidFill>
                  <a:srgbClr val="7030A0"/>
                </a:solidFill>
              </a:rPr>
              <a:t>Reading posts from Python Developers </a:t>
            </a:r>
          </a:p>
        </p:txBody>
      </p:sp>
      <p:sp>
        <p:nvSpPr>
          <p:cNvPr id="53" name="Rounded Rectangular Callout 52"/>
          <p:cNvSpPr/>
          <p:nvPr/>
        </p:nvSpPr>
        <p:spPr>
          <a:xfrm>
            <a:off x="582267" y="3307267"/>
            <a:ext cx="1434677" cy="1095764"/>
          </a:xfrm>
          <a:prstGeom prst="wedgeRound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smtClean="0">
                <a:solidFill>
                  <a:schemeClr val="tx1">
                    <a:lumMod val="50000"/>
                  </a:schemeClr>
                </a:solidFill>
              </a:rPr>
              <a:t>adding specialty  “</a:t>
            </a:r>
            <a:r>
              <a:rPr lang="en-US" sz="1100" b="1" dirty="0">
                <a:solidFill>
                  <a:schemeClr val="tx1">
                    <a:lumMod val="50000"/>
                  </a:schemeClr>
                </a:solidFill>
              </a:rPr>
              <a:t>python </a:t>
            </a:r>
            <a:r>
              <a:rPr lang="en-US" sz="1100" b="1" dirty="0" smtClean="0">
                <a:solidFill>
                  <a:schemeClr val="tx1">
                    <a:lumMod val="50000"/>
                  </a:schemeClr>
                </a:solidFill>
              </a:rPr>
              <a:t>developer“ if </a:t>
            </a:r>
            <a:r>
              <a:rPr lang="en-US" sz="1100" b="1" dirty="0">
                <a:solidFill>
                  <a:schemeClr val="tx1">
                    <a:lumMod val="50000"/>
                  </a:schemeClr>
                </a:solidFill>
              </a:rPr>
              <a:t>not found in the list </a:t>
            </a:r>
          </a:p>
        </p:txBody>
      </p:sp>
      <p:cxnSp>
        <p:nvCxnSpPr>
          <p:cNvPr id="55" name="Straight Arrow Connector 54"/>
          <p:cNvCxnSpPr/>
          <p:nvPr/>
        </p:nvCxnSpPr>
        <p:spPr>
          <a:xfrm>
            <a:off x="2315692" y="2991308"/>
            <a:ext cx="749982" cy="162135"/>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8" name="Plus 57"/>
          <p:cNvSpPr/>
          <p:nvPr/>
        </p:nvSpPr>
        <p:spPr>
          <a:xfrm>
            <a:off x="2360489" y="3267276"/>
            <a:ext cx="392887" cy="3955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TextBox 58"/>
          <p:cNvSpPr txBox="1"/>
          <p:nvPr/>
        </p:nvSpPr>
        <p:spPr>
          <a:xfrm>
            <a:off x="2867892" y="1319370"/>
            <a:ext cx="1475509" cy="276999"/>
          </a:xfrm>
          <a:prstGeom prst="rect">
            <a:avLst/>
          </a:prstGeom>
          <a:noFill/>
        </p:spPr>
        <p:txBody>
          <a:bodyPr wrap="square" rtlCol="0">
            <a:spAutoFit/>
          </a:bodyPr>
          <a:lstStyle/>
          <a:p>
            <a:r>
              <a:rPr lang="en-US" sz="1200" b="1" dirty="0">
                <a:solidFill>
                  <a:schemeClr val="accent1">
                    <a:lumMod val="75000"/>
                  </a:schemeClr>
                </a:solidFill>
              </a:rPr>
              <a:t>POST</a:t>
            </a:r>
            <a:endParaRPr lang="en-US" sz="1050" b="1" dirty="0">
              <a:solidFill>
                <a:schemeClr val="accent1">
                  <a:lumMod val="75000"/>
                </a:schemeClr>
              </a:solidFill>
            </a:endParaRPr>
          </a:p>
        </p:txBody>
      </p:sp>
    </p:spTree>
    <p:extLst>
      <p:ext uri="{BB962C8B-B14F-4D97-AF65-F5344CB8AC3E}">
        <p14:creationId xmlns:p14="http://schemas.microsoft.com/office/powerpoint/2010/main" val="104857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65" y="1901537"/>
            <a:ext cx="1679109" cy="12790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97" y="1164258"/>
            <a:ext cx="959144" cy="539220"/>
          </a:xfrm>
          <a:prstGeom prst="rect">
            <a:avLst/>
          </a:prstGeom>
        </p:spPr>
      </p:pic>
      <p:sp>
        <p:nvSpPr>
          <p:cNvPr id="7" name="Rectangle 6"/>
          <p:cNvSpPr/>
          <p:nvPr/>
        </p:nvSpPr>
        <p:spPr>
          <a:xfrm>
            <a:off x="2867892" y="1558636"/>
            <a:ext cx="1620982" cy="2146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TextBox 5"/>
          <p:cNvSpPr txBox="1"/>
          <p:nvPr/>
        </p:nvSpPr>
        <p:spPr>
          <a:xfrm>
            <a:off x="2867893" y="718217"/>
            <a:ext cx="1704107" cy="415498"/>
          </a:xfrm>
          <a:prstGeom prst="rect">
            <a:avLst/>
          </a:prstGeom>
          <a:noFill/>
        </p:spPr>
        <p:txBody>
          <a:bodyPr wrap="square" rtlCol="0">
            <a:spAutoFit/>
          </a:bodyPr>
          <a:lstStyle/>
          <a:p>
            <a:r>
              <a:rPr lang="en-US" sz="1050" dirty="0">
                <a:solidFill>
                  <a:srgbClr val="7030A0"/>
                </a:solidFill>
              </a:rPr>
              <a:t>Writing post for Python Developers Of </a:t>
            </a:r>
            <a:r>
              <a:rPr lang="en-US" sz="1050" b="1" dirty="0">
                <a:solidFill>
                  <a:srgbClr val="7030A0"/>
                </a:solidFill>
              </a:rPr>
              <a:t>INDIA </a:t>
            </a:r>
          </a:p>
        </p:txBody>
      </p:sp>
      <p:sp>
        <p:nvSpPr>
          <p:cNvPr id="9" name="TextBox 8"/>
          <p:cNvSpPr txBox="1"/>
          <p:nvPr/>
        </p:nvSpPr>
        <p:spPr>
          <a:xfrm>
            <a:off x="3075709" y="1631373"/>
            <a:ext cx="1039091" cy="253916"/>
          </a:xfrm>
          <a:prstGeom prst="rect">
            <a:avLst/>
          </a:prstGeom>
          <a:noFill/>
        </p:spPr>
        <p:txBody>
          <a:bodyPr wrap="square" rtlCol="0">
            <a:spAutoFit/>
          </a:bodyPr>
          <a:lstStyle/>
          <a:p>
            <a:r>
              <a:rPr lang="en-US" sz="1050" dirty="0"/>
              <a:t> </a:t>
            </a:r>
          </a:p>
        </p:txBody>
      </p:sp>
      <p:sp>
        <p:nvSpPr>
          <p:cNvPr id="10" name="Flowchart: Document 9"/>
          <p:cNvSpPr/>
          <p:nvPr/>
        </p:nvSpPr>
        <p:spPr>
          <a:xfrm>
            <a:off x="2809141" y="3898597"/>
            <a:ext cx="1859972" cy="758537"/>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nvGrpSpPr>
          <p:cNvPr id="14" name="Group 13"/>
          <p:cNvGrpSpPr/>
          <p:nvPr/>
        </p:nvGrpSpPr>
        <p:grpSpPr>
          <a:xfrm>
            <a:off x="3023755" y="1901536"/>
            <a:ext cx="1548245" cy="2447564"/>
            <a:chOff x="4031672" y="2535382"/>
            <a:chExt cx="2064327" cy="3263418"/>
          </a:xfrm>
        </p:grpSpPr>
        <p:sp>
          <p:nvSpPr>
            <p:cNvPr id="5" name="TextBox 4"/>
            <p:cNvSpPr txBox="1"/>
            <p:nvPr/>
          </p:nvSpPr>
          <p:spPr>
            <a:xfrm>
              <a:off x="4031672" y="2535382"/>
              <a:ext cx="206432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Specs</a:t>
              </a:r>
            </a:p>
          </p:txBody>
        </p:sp>
        <p:sp>
          <p:nvSpPr>
            <p:cNvPr id="11" name="TextBox 10"/>
            <p:cNvSpPr txBox="1"/>
            <p:nvPr/>
          </p:nvSpPr>
          <p:spPr>
            <a:xfrm>
              <a:off x="4292609" y="5429468"/>
              <a:ext cx="1454728" cy="369332"/>
            </a:xfrm>
            <a:prstGeom prst="rect">
              <a:avLst/>
            </a:prstGeom>
            <a:noFill/>
          </p:spPr>
          <p:txBody>
            <a:bodyPr wrap="square" rtlCol="0">
              <a:spAutoFit/>
            </a:bodyPr>
            <a:lstStyle/>
            <a:p>
              <a:r>
                <a:rPr lang="en-US" sz="1200" b="1" dirty="0"/>
                <a:t>Contents</a:t>
              </a:r>
              <a:endParaRPr lang="en-US" sz="1050" b="1" dirty="0"/>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862" y="1901537"/>
            <a:ext cx="1304810" cy="127908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5145" y="1230653"/>
            <a:ext cx="684827" cy="539220"/>
          </a:xfrm>
          <a:prstGeom prst="rect">
            <a:avLst/>
          </a:prstGeom>
        </p:spPr>
      </p:pic>
      <p:sp>
        <p:nvSpPr>
          <p:cNvPr id="16" name="Flowchart: Document 15"/>
          <p:cNvSpPr/>
          <p:nvPr/>
        </p:nvSpPr>
        <p:spPr>
          <a:xfrm>
            <a:off x="7155875" y="3622500"/>
            <a:ext cx="1859972" cy="44282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0" name="TextBox 19"/>
          <p:cNvSpPr txBox="1"/>
          <p:nvPr/>
        </p:nvSpPr>
        <p:spPr>
          <a:xfrm>
            <a:off x="5042938" y="3977423"/>
            <a:ext cx="1522259" cy="738664"/>
          </a:xfrm>
          <a:prstGeom prst="rect">
            <a:avLst/>
          </a:prstGeom>
          <a:noFill/>
        </p:spPr>
        <p:txBody>
          <a:bodyPr wrap="square" rtlCol="0">
            <a:spAutoFit/>
          </a:bodyPr>
          <a:lstStyle/>
          <a:p>
            <a:r>
              <a:rPr lang="en-US" sz="1050" dirty="0"/>
              <a:t>NY</a:t>
            </a:r>
          </a:p>
          <a:p>
            <a:r>
              <a:rPr lang="en-US" sz="1050" dirty="0"/>
              <a:t>London</a:t>
            </a:r>
          </a:p>
          <a:p>
            <a:r>
              <a:rPr lang="en-US" sz="1050" dirty="0"/>
              <a:t>Amman…</a:t>
            </a:r>
          </a:p>
          <a:p>
            <a:r>
              <a:rPr lang="en-US" sz="1050" dirty="0"/>
              <a:t>…………..</a:t>
            </a:r>
          </a:p>
        </p:txBody>
      </p:sp>
      <p:sp>
        <p:nvSpPr>
          <p:cNvPr id="22" name="TextBox 21"/>
          <p:cNvSpPr txBox="1"/>
          <p:nvPr/>
        </p:nvSpPr>
        <p:spPr>
          <a:xfrm>
            <a:off x="468922" y="179386"/>
            <a:ext cx="8218257" cy="738664"/>
          </a:xfrm>
          <a:prstGeom prst="rect">
            <a:avLst/>
          </a:prstGeom>
          <a:noFill/>
        </p:spPr>
        <p:txBody>
          <a:bodyPr wrap="square" rtlCol="0">
            <a:spAutoFit/>
          </a:bodyPr>
          <a:lstStyle/>
          <a:p>
            <a:r>
              <a:rPr lang="en-US" sz="2100" b="1" dirty="0">
                <a:solidFill>
                  <a:srgbClr val="FFC000"/>
                </a:solidFill>
              </a:rPr>
              <a:t>Service-Catalog&gt;&gt;Service&gt;Technology&gt; </a:t>
            </a:r>
            <a:r>
              <a:rPr lang="en-US" sz="2100" b="1" dirty="0" smtClean="0">
                <a:solidFill>
                  <a:srgbClr val="FFC000"/>
                </a:solidFill>
              </a:rPr>
              <a:t>python developers  </a:t>
            </a:r>
            <a:r>
              <a:rPr lang="en-US" sz="2100" b="1" dirty="0">
                <a:solidFill>
                  <a:srgbClr val="FFC000"/>
                </a:solidFill>
              </a:rPr>
              <a:t>&gt; </a:t>
            </a:r>
            <a:r>
              <a:rPr lang="en-US" sz="2100" b="1" u="sng" dirty="0">
                <a:solidFill>
                  <a:srgbClr val="FFC000"/>
                </a:solidFill>
              </a:rPr>
              <a:t>INDIA</a:t>
            </a:r>
            <a:r>
              <a:rPr lang="en-US" sz="2100" b="1" dirty="0">
                <a:solidFill>
                  <a:srgbClr val="FFC000"/>
                </a:solidFill>
              </a:rPr>
              <a:t>&gt;…</a:t>
            </a:r>
          </a:p>
        </p:txBody>
      </p:sp>
      <p:sp>
        <p:nvSpPr>
          <p:cNvPr id="23" name="TextBox 22"/>
          <p:cNvSpPr txBox="1"/>
          <p:nvPr/>
        </p:nvSpPr>
        <p:spPr>
          <a:xfrm>
            <a:off x="5051814" y="3531097"/>
            <a:ext cx="1671092" cy="415498"/>
          </a:xfrm>
          <a:prstGeom prst="rect">
            <a:avLst/>
          </a:prstGeom>
          <a:noFill/>
        </p:spPr>
        <p:txBody>
          <a:bodyPr wrap="square" rtlCol="0">
            <a:spAutoFit/>
          </a:bodyPr>
          <a:lstStyle/>
          <a:p>
            <a:r>
              <a:rPr lang="en-US" sz="1050" b="1" dirty="0"/>
              <a:t>User-City List </a:t>
            </a:r>
            <a:r>
              <a:rPr lang="en-US" sz="2100" b="1" dirty="0"/>
              <a:t>+</a:t>
            </a:r>
            <a:r>
              <a:rPr lang="en-US" sz="1050" b="1" dirty="0"/>
              <a:t> </a:t>
            </a:r>
          </a:p>
        </p:txBody>
      </p:sp>
      <p:sp>
        <p:nvSpPr>
          <p:cNvPr id="24" name="TextBox 23"/>
          <p:cNvSpPr txBox="1"/>
          <p:nvPr/>
        </p:nvSpPr>
        <p:spPr>
          <a:xfrm>
            <a:off x="5025502" y="979670"/>
            <a:ext cx="1405718" cy="253916"/>
          </a:xfrm>
          <a:prstGeom prst="rect">
            <a:avLst/>
          </a:prstGeom>
          <a:noFill/>
        </p:spPr>
        <p:txBody>
          <a:bodyPr wrap="square" rtlCol="0">
            <a:spAutoFit/>
          </a:bodyPr>
          <a:lstStyle/>
          <a:p>
            <a:r>
              <a:rPr lang="en-US" sz="1050" b="1" dirty="0"/>
              <a:t>System- Lists</a:t>
            </a:r>
          </a:p>
        </p:txBody>
      </p:sp>
      <p:sp>
        <p:nvSpPr>
          <p:cNvPr id="25" name="TextBox 24"/>
          <p:cNvSpPr txBox="1"/>
          <p:nvPr/>
        </p:nvSpPr>
        <p:spPr>
          <a:xfrm>
            <a:off x="5025503" y="1289027"/>
            <a:ext cx="1916969" cy="577081"/>
          </a:xfrm>
          <a:prstGeom prst="rect">
            <a:avLst/>
          </a:prstGeom>
          <a:noFill/>
        </p:spPr>
        <p:txBody>
          <a:bodyPr wrap="square" rtlCol="0">
            <a:spAutoFit/>
          </a:bodyPr>
          <a:lstStyle/>
          <a:p>
            <a:r>
              <a:rPr lang="en-US" sz="1050" dirty="0">
                <a:effectLst>
                  <a:outerShdw blurRad="38100" dist="38100" dir="2700000" algn="tl">
                    <a:srgbClr val="000000">
                      <a:alpha val="43137"/>
                    </a:srgbClr>
                  </a:outerShdw>
                </a:effectLst>
              </a:rPr>
              <a:t>Service –Technology - </a:t>
            </a:r>
          </a:p>
          <a:p>
            <a:r>
              <a:rPr lang="en-US" sz="1050" dirty="0">
                <a:effectLst>
                  <a:outerShdw blurRad="38100" dist="38100" dir="2700000" algn="tl">
                    <a:srgbClr val="000000">
                      <a:alpha val="43137"/>
                    </a:srgbClr>
                  </a:outerShdw>
                </a:effectLst>
              </a:rPr>
              <a:t>Python Developer</a:t>
            </a:r>
          </a:p>
          <a:p>
            <a:endParaRPr lang="en-US" sz="1050" dirty="0"/>
          </a:p>
        </p:txBody>
      </p:sp>
      <p:sp>
        <p:nvSpPr>
          <p:cNvPr id="26" name="Right Arrow 25"/>
          <p:cNvSpPr/>
          <p:nvPr/>
        </p:nvSpPr>
        <p:spPr>
          <a:xfrm>
            <a:off x="2341221" y="2413798"/>
            <a:ext cx="297640" cy="2182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30" name="Straight Arrow Connector 29"/>
          <p:cNvCxnSpPr/>
          <p:nvPr/>
        </p:nvCxnSpPr>
        <p:spPr>
          <a:xfrm flipV="1">
            <a:off x="4669113" y="1703479"/>
            <a:ext cx="259276" cy="36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480029" y="1908372"/>
            <a:ext cx="637745" cy="5281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7" name="Straight Arrow Connector 36"/>
          <p:cNvCxnSpPr/>
          <p:nvPr/>
        </p:nvCxnSpPr>
        <p:spPr>
          <a:xfrm flipH="1">
            <a:off x="6431220" y="3063573"/>
            <a:ext cx="686554" cy="6368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p:cNvCxnSpPr/>
          <p:nvPr/>
        </p:nvCxnSpPr>
        <p:spPr>
          <a:xfrm flipH="1">
            <a:off x="6166338" y="2753592"/>
            <a:ext cx="989540" cy="1204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xtBox 42"/>
          <p:cNvSpPr txBox="1"/>
          <p:nvPr/>
        </p:nvSpPr>
        <p:spPr>
          <a:xfrm>
            <a:off x="7484543" y="3700424"/>
            <a:ext cx="1202637" cy="253916"/>
          </a:xfrm>
          <a:prstGeom prst="rect">
            <a:avLst/>
          </a:prstGeom>
          <a:noFill/>
        </p:spPr>
        <p:txBody>
          <a:bodyPr wrap="square" rtlCol="0">
            <a:spAutoFit/>
          </a:bodyPr>
          <a:lstStyle/>
          <a:p>
            <a:r>
              <a:rPr lang="en-US" sz="1050" dirty="0"/>
              <a:t>Post 1 </a:t>
            </a:r>
          </a:p>
        </p:txBody>
      </p:sp>
      <p:sp>
        <p:nvSpPr>
          <p:cNvPr id="44" name="Flowchart: Document 43"/>
          <p:cNvSpPr/>
          <p:nvPr/>
        </p:nvSpPr>
        <p:spPr>
          <a:xfrm>
            <a:off x="7155875" y="4103781"/>
            <a:ext cx="1859972" cy="442825"/>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50" dirty="0"/>
              <a:t>Posts 2 ..3..4…</a:t>
            </a:r>
          </a:p>
        </p:txBody>
      </p:sp>
      <p:sp>
        <p:nvSpPr>
          <p:cNvPr id="45" name="Right Arrow 44"/>
          <p:cNvSpPr/>
          <p:nvPr/>
        </p:nvSpPr>
        <p:spPr>
          <a:xfrm rot="5400000">
            <a:off x="7802446" y="3266710"/>
            <a:ext cx="297640" cy="2182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52" name="TextBox 51"/>
          <p:cNvSpPr txBox="1"/>
          <p:nvPr/>
        </p:nvSpPr>
        <p:spPr>
          <a:xfrm>
            <a:off x="6986153" y="4627234"/>
            <a:ext cx="2137064" cy="415498"/>
          </a:xfrm>
          <a:prstGeom prst="rect">
            <a:avLst/>
          </a:prstGeom>
          <a:noFill/>
        </p:spPr>
        <p:txBody>
          <a:bodyPr wrap="square" rtlCol="0">
            <a:spAutoFit/>
          </a:bodyPr>
          <a:lstStyle/>
          <a:p>
            <a:r>
              <a:rPr lang="en-US" sz="1050" dirty="0">
                <a:solidFill>
                  <a:srgbClr val="7030A0"/>
                </a:solidFill>
              </a:rPr>
              <a:t>Reading posts from Python Developers , </a:t>
            </a:r>
            <a:r>
              <a:rPr lang="en-US" sz="1050" b="1" dirty="0">
                <a:solidFill>
                  <a:srgbClr val="7030A0"/>
                </a:solidFill>
              </a:rPr>
              <a:t>INDIA</a:t>
            </a:r>
          </a:p>
        </p:txBody>
      </p:sp>
      <p:cxnSp>
        <p:nvCxnSpPr>
          <p:cNvPr id="55" name="Straight Arrow Connector 54"/>
          <p:cNvCxnSpPr/>
          <p:nvPr/>
        </p:nvCxnSpPr>
        <p:spPr>
          <a:xfrm>
            <a:off x="2299366" y="3180623"/>
            <a:ext cx="443834" cy="22759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58" name="Plus 57"/>
          <p:cNvSpPr/>
          <p:nvPr/>
        </p:nvSpPr>
        <p:spPr>
          <a:xfrm>
            <a:off x="2245974" y="3304919"/>
            <a:ext cx="392887" cy="3955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9" name="TextBox 58"/>
          <p:cNvSpPr txBox="1"/>
          <p:nvPr/>
        </p:nvSpPr>
        <p:spPr>
          <a:xfrm>
            <a:off x="2867892" y="1319370"/>
            <a:ext cx="1475509" cy="307777"/>
          </a:xfrm>
          <a:prstGeom prst="rect">
            <a:avLst/>
          </a:prstGeom>
          <a:noFill/>
        </p:spPr>
        <p:txBody>
          <a:bodyPr wrap="square" rtlCol="0">
            <a:spAutoFit/>
          </a:bodyPr>
          <a:lstStyle/>
          <a:p>
            <a:r>
              <a:rPr lang="en-US" b="1" dirty="0">
                <a:solidFill>
                  <a:schemeClr val="accent1">
                    <a:lumMod val="75000"/>
                  </a:schemeClr>
                </a:solidFill>
              </a:rPr>
              <a:t>POST</a:t>
            </a:r>
            <a:endParaRPr lang="en-US" sz="1050" b="1" dirty="0">
              <a:solidFill>
                <a:schemeClr val="accent1">
                  <a:lumMod val="75000"/>
                </a:schemeClr>
              </a:solidFill>
            </a:endParaRPr>
          </a:p>
        </p:txBody>
      </p:sp>
      <p:sp>
        <p:nvSpPr>
          <p:cNvPr id="39" name="TextBox 38"/>
          <p:cNvSpPr txBox="1"/>
          <p:nvPr/>
        </p:nvSpPr>
        <p:spPr>
          <a:xfrm>
            <a:off x="3023755" y="2625551"/>
            <a:ext cx="154824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Country</a:t>
            </a:r>
            <a:r>
              <a:rPr lang="en-US" dirty="0"/>
              <a:t> </a:t>
            </a:r>
          </a:p>
          <a:p>
            <a:r>
              <a:rPr lang="en-US" dirty="0"/>
              <a:t>INDIA</a:t>
            </a:r>
          </a:p>
        </p:txBody>
      </p:sp>
      <p:sp>
        <p:nvSpPr>
          <p:cNvPr id="31" name="TextBox 30"/>
          <p:cNvSpPr txBox="1"/>
          <p:nvPr/>
        </p:nvSpPr>
        <p:spPr>
          <a:xfrm>
            <a:off x="4978747" y="2444540"/>
            <a:ext cx="1586450" cy="738664"/>
          </a:xfrm>
          <a:prstGeom prst="rect">
            <a:avLst/>
          </a:prstGeom>
          <a:noFill/>
        </p:spPr>
        <p:txBody>
          <a:bodyPr wrap="square" rtlCol="0">
            <a:spAutoFit/>
          </a:bodyPr>
          <a:lstStyle/>
          <a:p>
            <a:r>
              <a:rPr lang="en-US" sz="1050" b="1" dirty="0"/>
              <a:t>System -Country List</a:t>
            </a:r>
          </a:p>
          <a:p>
            <a:r>
              <a:rPr lang="en-US" sz="1050" dirty="0"/>
              <a:t>USA</a:t>
            </a:r>
          </a:p>
          <a:p>
            <a:r>
              <a:rPr lang="en-US" sz="1050" dirty="0">
                <a:effectLst>
                  <a:outerShdw blurRad="38100" dist="38100" dir="2700000" algn="tl">
                    <a:srgbClr val="000000">
                      <a:alpha val="43137"/>
                    </a:srgbClr>
                  </a:outerShdw>
                </a:effectLst>
              </a:rPr>
              <a:t>INDIA</a:t>
            </a:r>
          </a:p>
          <a:p>
            <a:r>
              <a:rPr lang="en-US" sz="1050" dirty="0"/>
              <a:t>…………..</a:t>
            </a:r>
          </a:p>
        </p:txBody>
      </p:sp>
      <p:sp>
        <p:nvSpPr>
          <p:cNvPr id="48" name="TextBox 47"/>
          <p:cNvSpPr txBox="1"/>
          <p:nvPr/>
        </p:nvSpPr>
        <p:spPr>
          <a:xfrm>
            <a:off x="3054176" y="3194646"/>
            <a:ext cx="1548245" cy="4693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City</a:t>
            </a:r>
            <a:r>
              <a:rPr lang="en-US" dirty="0"/>
              <a:t> </a:t>
            </a:r>
          </a:p>
          <a:p>
            <a:r>
              <a:rPr lang="en-US" sz="1050" dirty="0"/>
              <a:t>--</a:t>
            </a:r>
          </a:p>
        </p:txBody>
      </p:sp>
      <p:cxnSp>
        <p:nvCxnSpPr>
          <p:cNvPr id="54" name="Straight Arrow Connector 53"/>
          <p:cNvCxnSpPr/>
          <p:nvPr/>
        </p:nvCxnSpPr>
        <p:spPr>
          <a:xfrm>
            <a:off x="4602421" y="2765633"/>
            <a:ext cx="346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8" idx="3"/>
          </p:cNvCxnSpPr>
          <p:nvPr/>
        </p:nvCxnSpPr>
        <p:spPr>
          <a:xfrm>
            <a:off x="4602421" y="3437021"/>
            <a:ext cx="262778" cy="326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ounded Rectangular Callout 39"/>
          <p:cNvSpPr/>
          <p:nvPr/>
        </p:nvSpPr>
        <p:spPr>
          <a:xfrm>
            <a:off x="582267" y="3307267"/>
            <a:ext cx="1434677" cy="1095764"/>
          </a:xfrm>
          <a:prstGeom prst="wedgeRound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b="1" dirty="0" smtClean="0">
                <a:solidFill>
                  <a:schemeClr val="tx1">
                    <a:lumMod val="50000"/>
                  </a:schemeClr>
                </a:solidFill>
              </a:rPr>
              <a:t>adding city  </a:t>
            </a:r>
            <a:endParaRPr lang="en-US" sz="1100" b="1" dirty="0">
              <a:solidFill>
                <a:schemeClr val="tx1">
                  <a:lumMod val="50000"/>
                </a:schemeClr>
              </a:solidFill>
            </a:endParaRPr>
          </a:p>
        </p:txBody>
      </p:sp>
    </p:spTree>
    <p:extLst>
      <p:ext uri="{BB962C8B-B14F-4D97-AF65-F5344CB8AC3E}">
        <p14:creationId xmlns:p14="http://schemas.microsoft.com/office/powerpoint/2010/main" val="3654841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6" name="Subtitle 5"/>
          <p:cNvSpPr>
            <a:spLocks noGrp="1"/>
          </p:cNvSpPr>
          <p:nvPr>
            <p:ph type="subTitle" idx="3"/>
          </p:nvPr>
        </p:nvSpPr>
        <p:spPr>
          <a:xfrm>
            <a:off x="1012583" y="2636650"/>
            <a:ext cx="7418342" cy="840242"/>
          </a:xfrm>
        </p:spPr>
        <p:txBody>
          <a:bodyPr/>
          <a:lstStyle/>
          <a:p>
            <a:pPr marL="0" indent="0" algn="l"/>
            <a:endParaRPr lang="en-US" b="1" dirty="0" smtClean="0">
              <a:solidFill>
                <a:srgbClr val="FFC000"/>
              </a:solidFill>
            </a:endParaRPr>
          </a:p>
          <a:p>
            <a:pPr marL="0" indent="0" algn="l"/>
            <a:endParaRPr lang="en-US" b="1" dirty="0">
              <a:solidFill>
                <a:srgbClr val="FFC000"/>
              </a:solidFill>
            </a:endParaRPr>
          </a:p>
          <a:p>
            <a:pPr marL="0" indent="0" algn="l"/>
            <a:r>
              <a:rPr lang="en-US" sz="2000" dirty="0">
                <a:solidFill>
                  <a:schemeClr val="bg1"/>
                </a:solidFill>
              </a:rPr>
              <a:t>The Big Need for continuance </a:t>
            </a:r>
            <a:r>
              <a:rPr lang="en-US" sz="2000" dirty="0" smtClean="0">
                <a:solidFill>
                  <a:schemeClr val="bg1"/>
                </a:solidFill>
              </a:rPr>
              <a:t>/ Low Cost marketing…</a:t>
            </a:r>
            <a:endParaRPr lang="en-US" b="1" dirty="0">
              <a:solidFill>
                <a:srgbClr val="FFC000"/>
              </a:solidFill>
            </a:endParaRPr>
          </a:p>
          <a:p>
            <a:pPr marL="0" indent="0" algn="l"/>
            <a:r>
              <a:rPr lang="en-US" sz="1600" dirty="0" smtClean="0">
                <a:solidFill>
                  <a:schemeClr val="bg1"/>
                </a:solidFill>
              </a:rPr>
              <a:t>60-70 % </a:t>
            </a:r>
            <a:r>
              <a:rPr lang="en-US" sz="1600" dirty="0">
                <a:solidFill>
                  <a:schemeClr val="bg1"/>
                </a:solidFill>
              </a:rPr>
              <a:t>of business is marketing</a:t>
            </a:r>
            <a:endParaRPr lang="en-US" dirty="0">
              <a:solidFill>
                <a:schemeClr val="bg1"/>
              </a:solidFill>
            </a:endParaRPr>
          </a:p>
          <a:p>
            <a:pPr marL="0" indent="0" algn="l"/>
            <a:endParaRPr lang="en-US" dirty="0" smtClean="0"/>
          </a:p>
          <a:p>
            <a:pPr marL="0" indent="0" algn="l">
              <a:lnSpc>
                <a:spcPct val="150000"/>
              </a:lnSpc>
            </a:pPr>
            <a:r>
              <a:rPr lang="en-US" sz="1800" dirty="0" smtClean="0"/>
              <a:t>Find  other </a:t>
            </a:r>
            <a:r>
              <a:rPr lang="en-US" sz="1800" b="1" dirty="0" smtClean="0"/>
              <a:t>loca</a:t>
            </a:r>
            <a:r>
              <a:rPr lang="en-US" sz="1800" dirty="0" smtClean="0"/>
              <a:t>l </a:t>
            </a:r>
            <a:r>
              <a:rPr lang="en-US" sz="1800" b="1" dirty="0" smtClean="0"/>
              <a:t>online</a:t>
            </a:r>
            <a:r>
              <a:rPr lang="en-US" sz="1800" dirty="0" smtClean="0"/>
              <a:t> gate /channel to communicate with unknown customers and promote services , getting in touch with targeted audience directly , by meaning of that in JN just saving the post in the database its being promoted as customers readers continue to look for this ads-posts .</a:t>
            </a:r>
          </a:p>
          <a:p>
            <a:pPr marL="0" indent="0" algn="l">
              <a:lnSpc>
                <a:spcPct val="150000"/>
              </a:lnSpc>
            </a:pPr>
            <a:endParaRPr lang="en-US" sz="1800" b="1" dirty="0" smtClean="0">
              <a:solidFill>
                <a:srgbClr val="FFC000"/>
              </a:solidFill>
            </a:endParaRPr>
          </a:p>
        </p:txBody>
      </p:sp>
      <p:sp>
        <p:nvSpPr>
          <p:cNvPr id="7" name="Title 6"/>
          <p:cNvSpPr txBox="1">
            <a:spLocks noGrp="1"/>
          </p:cNvSpPr>
          <p:nvPr>
            <p:ph type="title"/>
          </p:nvPr>
        </p:nvSpPr>
        <p:spPr>
          <a:xfrm>
            <a:off x="1771458" y="261084"/>
            <a:ext cx="4914002" cy="553968"/>
          </a:xfrm>
          <a:prstGeom prst="rect">
            <a:avLst/>
          </a:prstGeom>
          <a:noFill/>
        </p:spPr>
        <p:txBody>
          <a:bodyPr wrap="square" rtlCol="0">
            <a:spAutoFit/>
          </a:bodyPr>
          <a:lstStyle/>
          <a:p>
            <a:r>
              <a:rPr lang="en" sz="2400" dirty="0" smtClean="0">
                <a:solidFill>
                  <a:schemeClr val="accent1"/>
                </a:solidFill>
              </a:rPr>
              <a:t>02- Problem vs Solution</a:t>
            </a:r>
            <a:endParaRPr lang="en-US" sz="2400" dirty="0">
              <a:solidFill>
                <a:schemeClr val="accent1"/>
              </a:solidFill>
            </a:endParaRPr>
          </a:p>
        </p:txBody>
      </p:sp>
      <p:sp>
        <p:nvSpPr>
          <p:cNvPr id="9" name="Title 4"/>
          <p:cNvSpPr txBox="1">
            <a:spLocks/>
          </p:cNvSpPr>
          <p:nvPr/>
        </p:nvSpPr>
        <p:spPr>
          <a:xfrm>
            <a:off x="2495809" y="804749"/>
            <a:ext cx="3465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9pPr>
          </a:lstStyle>
          <a:p>
            <a:r>
              <a:rPr lang="en-US" dirty="0" smtClean="0"/>
              <a:t>BUSINESS</a:t>
            </a:r>
            <a:endParaRPr lang="en-US" dirty="0"/>
          </a:p>
        </p:txBody>
      </p:sp>
    </p:spTree>
    <p:extLst>
      <p:ext uri="{BB962C8B-B14F-4D97-AF65-F5344CB8AC3E}">
        <p14:creationId xmlns:p14="http://schemas.microsoft.com/office/powerpoint/2010/main" val="3642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75" y="355689"/>
            <a:ext cx="7234500" cy="841800"/>
          </a:xfrm>
        </p:spPr>
        <p:txBody>
          <a:bodyPr/>
          <a:lstStyle/>
          <a:p>
            <a:r>
              <a:rPr lang="en-US" dirty="0" smtClean="0"/>
              <a:t>Project </a:t>
            </a:r>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a:t>
            </a:fld>
            <a:endParaRPr lang="en"/>
          </a:p>
        </p:txBody>
      </p:sp>
      <p:sp>
        <p:nvSpPr>
          <p:cNvPr id="4" name="Subtitle 3"/>
          <p:cNvSpPr>
            <a:spLocks noGrp="1"/>
          </p:cNvSpPr>
          <p:nvPr>
            <p:ph type="subTitle" idx="1"/>
          </p:nvPr>
        </p:nvSpPr>
        <p:spPr>
          <a:xfrm>
            <a:off x="-512737" y="1130917"/>
            <a:ext cx="4616400" cy="330600"/>
          </a:xfrm>
        </p:spPr>
        <p:txBody>
          <a:bodyPr/>
          <a:lstStyle/>
          <a:p>
            <a:r>
              <a:rPr lang="en-US" dirty="0" smtClean="0"/>
              <a:t>Target and vision</a:t>
            </a:r>
            <a:endParaRPr lang="en-US" dirty="0"/>
          </a:p>
        </p:txBody>
      </p:sp>
      <p:sp>
        <p:nvSpPr>
          <p:cNvPr id="6" name="Subtitle 5"/>
          <p:cNvSpPr>
            <a:spLocks noGrp="1"/>
          </p:cNvSpPr>
          <p:nvPr>
            <p:ph type="subTitle" idx="3"/>
          </p:nvPr>
        </p:nvSpPr>
        <p:spPr/>
        <p:txBody>
          <a:bodyPr/>
          <a:lstStyle/>
          <a:p>
            <a:r>
              <a:rPr lang="en-US" dirty="0" smtClean="0"/>
              <a:t>Make new things in marketing</a:t>
            </a:r>
            <a:endParaRPr lang="en-US" dirty="0"/>
          </a:p>
        </p:txBody>
      </p:sp>
      <p:sp>
        <p:nvSpPr>
          <p:cNvPr id="7" name="Subtitle 6"/>
          <p:cNvSpPr>
            <a:spLocks noGrp="1"/>
          </p:cNvSpPr>
          <p:nvPr>
            <p:ph type="subTitle" idx="4"/>
          </p:nvPr>
        </p:nvSpPr>
        <p:spPr/>
        <p:txBody>
          <a:bodyPr/>
          <a:lstStyle/>
          <a:p>
            <a:r>
              <a:rPr lang="en-US" dirty="0" smtClean="0"/>
              <a:t>Fav 2025</a:t>
            </a:r>
            <a:endParaRPr lang="en-US" dirty="0"/>
          </a:p>
        </p:txBody>
      </p:sp>
      <p:sp>
        <p:nvSpPr>
          <p:cNvPr id="8" name="TextBox 7"/>
          <p:cNvSpPr txBox="1"/>
          <p:nvPr/>
        </p:nvSpPr>
        <p:spPr>
          <a:xfrm>
            <a:off x="713075" y="1752395"/>
            <a:ext cx="72345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smtClean="0">
                <a:solidFill>
                  <a:schemeClr val="tx1"/>
                </a:solidFill>
              </a:rPr>
              <a:t>Through  this project , we aim to be a </a:t>
            </a:r>
            <a:r>
              <a:rPr lang="en-US" sz="1800" b="1" dirty="0" smtClean="0">
                <a:solidFill>
                  <a:schemeClr val="tx1"/>
                </a:solidFill>
              </a:rPr>
              <a:t>Proven -Technology Owners </a:t>
            </a:r>
            <a:r>
              <a:rPr lang="en-US" sz="1800" dirty="0" smtClean="0">
                <a:solidFill>
                  <a:schemeClr val="tx1"/>
                </a:solidFill>
              </a:rPr>
              <a:t>in the field of digital marketing &amp; e-business , doing our best to deliver the best  </a:t>
            </a:r>
            <a:r>
              <a:rPr lang="en-US" sz="1800" u="sng" dirty="0" smtClean="0">
                <a:solidFill>
                  <a:schemeClr val="tx1"/>
                </a:solidFill>
              </a:rPr>
              <a:t>commercial dedicated product</a:t>
            </a:r>
            <a:r>
              <a:rPr lang="en-US" sz="1800" dirty="0" smtClean="0">
                <a:solidFill>
                  <a:schemeClr val="tx1"/>
                </a:solidFill>
              </a:rPr>
              <a:t>, </a:t>
            </a:r>
          </a:p>
          <a:p>
            <a:endParaRPr lang="en-US" sz="1800" dirty="0" smtClean="0">
              <a:solidFill>
                <a:schemeClr val="tx1"/>
              </a:solidFill>
            </a:endParaRPr>
          </a:p>
          <a:p>
            <a:r>
              <a:rPr lang="en-US" sz="1800" dirty="0" smtClean="0">
                <a:solidFill>
                  <a:schemeClr val="tx1"/>
                </a:solidFill>
              </a:rPr>
              <a:t>In success that we hope together , we continue to develop more products and services </a:t>
            </a:r>
            <a:r>
              <a:rPr lang="en-US" sz="1800" dirty="0">
                <a:solidFill>
                  <a:schemeClr val="tx1"/>
                </a:solidFill>
              </a:rPr>
              <a:t>based on this technology </a:t>
            </a:r>
            <a:r>
              <a:rPr lang="en-US" sz="1800" dirty="0" smtClean="0">
                <a:solidFill>
                  <a:schemeClr val="tx1"/>
                </a:solidFill>
              </a:rPr>
              <a:t>.</a:t>
            </a:r>
          </a:p>
          <a:p>
            <a:endParaRPr lang="en-US" sz="1800" dirty="0" smtClean="0">
              <a:solidFill>
                <a:schemeClr val="tx1"/>
              </a:solidFill>
            </a:endParaRPr>
          </a:p>
          <a:p>
            <a:r>
              <a:rPr lang="en-US" sz="1800" dirty="0" smtClean="0">
                <a:solidFill>
                  <a:schemeClr val="tx1"/>
                </a:solidFill>
              </a:rPr>
              <a:t>Thanks always for your corporation of any kind supporting our vision.</a:t>
            </a:r>
          </a:p>
          <a:p>
            <a:endParaRPr lang="en-US" sz="1800" dirty="0" smtClean="0">
              <a:solidFill>
                <a:schemeClr val="tx1"/>
              </a:solidFill>
            </a:endParaRPr>
          </a:p>
          <a:p>
            <a:r>
              <a:rPr lang="en-US" sz="1800" dirty="0" smtClean="0">
                <a:solidFill>
                  <a:schemeClr val="tx1"/>
                </a:solidFill>
              </a:rPr>
              <a:t>Eng. Husam Hamdeh</a:t>
            </a:r>
            <a:endParaRPr lang="en-US" sz="18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325" y="103073"/>
            <a:ext cx="3617250" cy="1517772"/>
          </a:xfrm>
          <a:prstGeom prst="rect">
            <a:avLst/>
          </a:prstGeom>
        </p:spPr>
      </p:pic>
    </p:spTree>
    <p:extLst>
      <p:ext uri="{BB962C8B-B14F-4D97-AF65-F5344CB8AC3E}">
        <p14:creationId xmlns:p14="http://schemas.microsoft.com/office/powerpoint/2010/main" val="4054756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Fav 2025</a:t>
            </a:r>
            <a:endParaRPr lang="en-US" dirty="0"/>
          </a:p>
        </p:txBody>
      </p:sp>
      <p:sp>
        <p:nvSpPr>
          <p:cNvPr id="5" name="Title 4"/>
          <p:cNvSpPr>
            <a:spLocks noGrp="1"/>
          </p:cNvSpPr>
          <p:nvPr>
            <p:ph type="title"/>
          </p:nvPr>
        </p:nvSpPr>
        <p:spPr>
          <a:xfrm>
            <a:off x="2745565" y="311542"/>
            <a:ext cx="3465300" cy="572700"/>
          </a:xfrm>
        </p:spPr>
        <p:txBody>
          <a:bodyPr/>
          <a:lstStyle/>
          <a:p>
            <a:r>
              <a:rPr lang="en-US" sz="2800" dirty="0" smtClean="0"/>
              <a:t>Customer </a:t>
            </a:r>
            <a:endParaRPr lang="en-US" sz="2800" dirty="0"/>
          </a:p>
        </p:txBody>
      </p:sp>
      <p:sp>
        <p:nvSpPr>
          <p:cNvPr id="6" name="Subtitle 5"/>
          <p:cNvSpPr>
            <a:spLocks noGrp="1"/>
          </p:cNvSpPr>
          <p:nvPr>
            <p:ph type="subTitle" idx="3"/>
          </p:nvPr>
        </p:nvSpPr>
        <p:spPr>
          <a:xfrm>
            <a:off x="328221" y="2413510"/>
            <a:ext cx="8487508" cy="1447500"/>
          </a:xfrm>
        </p:spPr>
        <p:txBody>
          <a:bodyPr/>
          <a:lstStyle/>
          <a:p>
            <a:pPr marL="0" indent="0" algn="l"/>
            <a:r>
              <a:rPr lang="en-US" sz="1800" dirty="0">
                <a:solidFill>
                  <a:schemeClr val="bg1"/>
                </a:solidFill>
              </a:rPr>
              <a:t>The Big Need  for </a:t>
            </a:r>
            <a:r>
              <a:rPr lang="en-US" sz="1800" dirty="0" smtClean="0">
                <a:solidFill>
                  <a:schemeClr val="bg1"/>
                </a:solidFill>
              </a:rPr>
              <a:t>Instant HOT </a:t>
            </a:r>
            <a:r>
              <a:rPr lang="en-US" sz="1800" dirty="0">
                <a:solidFill>
                  <a:schemeClr val="bg1"/>
                </a:solidFill>
              </a:rPr>
              <a:t>OFFERS </a:t>
            </a:r>
            <a:r>
              <a:rPr lang="en-US" sz="1800" dirty="0" smtClean="0">
                <a:solidFill>
                  <a:schemeClr val="bg1"/>
                </a:solidFill>
              </a:rPr>
              <a:t>,important market updates ,specially the sessional one , </a:t>
            </a:r>
            <a:r>
              <a:rPr lang="en-US" sz="1800" b="1" dirty="0" smtClean="0">
                <a:solidFill>
                  <a:schemeClr val="bg1"/>
                </a:solidFill>
              </a:rPr>
              <a:t>all </a:t>
            </a:r>
            <a:r>
              <a:rPr lang="en-US" sz="1800" b="1" dirty="0">
                <a:solidFill>
                  <a:schemeClr val="bg1"/>
                </a:solidFill>
              </a:rPr>
              <a:t>the time</a:t>
            </a:r>
            <a:r>
              <a:rPr lang="en-US" sz="1800" dirty="0">
                <a:solidFill>
                  <a:schemeClr val="bg1"/>
                </a:solidFill>
              </a:rPr>
              <a:t>..</a:t>
            </a:r>
            <a:endParaRPr lang="en-US" sz="1800" b="1" dirty="0">
              <a:solidFill>
                <a:srgbClr val="FFC000"/>
              </a:solidFill>
            </a:endParaRPr>
          </a:p>
          <a:p>
            <a:pPr marL="0" indent="0" algn="l"/>
            <a:endParaRPr lang="en-US" dirty="0" smtClean="0"/>
          </a:p>
          <a:p>
            <a:pPr marL="0" indent="0" algn="l">
              <a:lnSpc>
                <a:spcPct val="150000"/>
              </a:lnSpc>
            </a:pPr>
            <a:r>
              <a:rPr lang="en-US" sz="1800" dirty="0" smtClean="0"/>
              <a:t>..looking  </a:t>
            </a:r>
            <a:r>
              <a:rPr lang="en-US" sz="1800" dirty="0"/>
              <a:t>for </a:t>
            </a:r>
            <a:r>
              <a:rPr lang="en-US" sz="1800" dirty="0" smtClean="0"/>
              <a:t>difficult </a:t>
            </a:r>
            <a:r>
              <a:rPr lang="en-US" sz="1800" dirty="0"/>
              <a:t>–to- find -products or solutions , projects to share with ,  to  follow interested </a:t>
            </a:r>
            <a:r>
              <a:rPr lang="en-US" sz="1800" dirty="0" smtClean="0"/>
              <a:t>services etc. </a:t>
            </a:r>
            <a:r>
              <a:rPr lang="en-US" sz="1800" u="sng" dirty="0" smtClean="0"/>
              <a:t>locally </a:t>
            </a:r>
            <a:r>
              <a:rPr lang="en-US" sz="1800" u="sng" dirty="0"/>
              <a:t>and </a:t>
            </a:r>
            <a:r>
              <a:rPr lang="en-US" sz="1800" u="sng" dirty="0" smtClean="0"/>
              <a:t>globally ??</a:t>
            </a:r>
          </a:p>
          <a:p>
            <a:pPr marL="0" indent="0" algn="l">
              <a:lnSpc>
                <a:spcPct val="150000"/>
              </a:lnSpc>
            </a:pPr>
            <a:endParaRPr lang="en-US" sz="1800" u="sng" dirty="0" smtClean="0"/>
          </a:p>
          <a:p>
            <a:pPr marL="0" indent="0" algn="l">
              <a:lnSpc>
                <a:spcPct val="150000"/>
              </a:lnSpc>
            </a:pPr>
            <a:r>
              <a:rPr lang="en-US" sz="1800" dirty="0" smtClean="0"/>
              <a:t>.. Tired of searching headache through the social media </a:t>
            </a:r>
            <a:r>
              <a:rPr lang="en-US" sz="1800" u="sng" dirty="0" smtClean="0"/>
              <a:t>, </a:t>
            </a:r>
          </a:p>
          <a:p>
            <a:pPr marL="0" indent="0" algn="l">
              <a:lnSpc>
                <a:spcPct val="150000"/>
              </a:lnSpc>
            </a:pPr>
            <a:r>
              <a:rPr lang="en-US" sz="1800" dirty="0" smtClean="0"/>
              <a:t>As To keep following different entities , to have large number of groups , searching big number of communities </a:t>
            </a:r>
          </a:p>
          <a:p>
            <a:pPr marL="0" indent="0" algn="l">
              <a:lnSpc>
                <a:spcPct val="150000"/>
              </a:lnSpc>
            </a:pPr>
            <a:endParaRPr lang="en-US" sz="1800" u="sng" dirty="0"/>
          </a:p>
          <a:p>
            <a:pPr marL="0" indent="0" algn="l">
              <a:lnSpc>
                <a:spcPct val="150000"/>
              </a:lnSpc>
            </a:pPr>
            <a:r>
              <a:rPr lang="en-US" sz="1800" u="sng" dirty="0" smtClean="0"/>
              <a:t>..</a:t>
            </a:r>
            <a:endParaRPr lang="en-US" sz="1800" dirty="0"/>
          </a:p>
        </p:txBody>
      </p:sp>
    </p:spTree>
    <p:extLst>
      <p:ext uri="{BB962C8B-B14F-4D97-AF65-F5344CB8AC3E}">
        <p14:creationId xmlns:p14="http://schemas.microsoft.com/office/powerpoint/2010/main" val="1707901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2025</a:t>
            </a:r>
            <a:endParaRPr lang="en-US" dirty="0"/>
          </a:p>
        </p:txBody>
      </p:sp>
      <p:sp>
        <p:nvSpPr>
          <p:cNvPr id="5" name="Title 4"/>
          <p:cNvSpPr>
            <a:spLocks noGrp="1"/>
          </p:cNvSpPr>
          <p:nvPr>
            <p:ph type="title"/>
          </p:nvPr>
        </p:nvSpPr>
        <p:spPr>
          <a:xfrm>
            <a:off x="1629509" y="269324"/>
            <a:ext cx="5345724" cy="572700"/>
          </a:xfrm>
        </p:spPr>
        <p:txBody>
          <a:bodyPr/>
          <a:lstStyle/>
          <a:p>
            <a:r>
              <a:rPr lang="en-US" sz="2800" dirty="0" smtClean="0"/>
              <a:t>Solution</a:t>
            </a:r>
            <a:br>
              <a:rPr lang="en-US" sz="2800" dirty="0" smtClean="0"/>
            </a:br>
            <a:r>
              <a:rPr lang="en-US" sz="2000" dirty="0" smtClean="0"/>
              <a:t>A-Unified Sharing Ads-Screen</a:t>
            </a:r>
            <a:endParaRPr lang="en-US" sz="2800" dirty="0"/>
          </a:p>
        </p:txBody>
      </p:sp>
      <p:sp>
        <p:nvSpPr>
          <p:cNvPr id="7" name="Subtitle 6"/>
          <p:cNvSpPr txBox="1">
            <a:spLocks noGrp="1"/>
          </p:cNvSpPr>
          <p:nvPr>
            <p:ph type="subTitle" idx="3"/>
          </p:nvPr>
        </p:nvSpPr>
        <p:spPr>
          <a:xfrm>
            <a:off x="120311" y="1264145"/>
            <a:ext cx="7065935" cy="3170068"/>
          </a:xfrm>
          <a:prstGeom prst="rect">
            <a:avLst/>
          </a:prstGeom>
          <a:noFill/>
        </p:spPr>
        <p:txBody>
          <a:bodyPr wrap="square" rtlCol="0">
            <a:spAutoFit/>
          </a:bodyPr>
          <a:lstStyle/>
          <a:p>
            <a:pPr algn="l"/>
            <a:r>
              <a:rPr lang="en-US" sz="1600" dirty="0" smtClean="0">
                <a:solidFill>
                  <a:schemeClr val="bg1"/>
                </a:solidFill>
              </a:rPr>
              <a:t>JN provides a </a:t>
            </a:r>
            <a:r>
              <a:rPr lang="en-US" sz="1600" dirty="0" smtClean="0">
                <a:solidFill>
                  <a:schemeClr val="tx1">
                    <a:lumMod val="20000"/>
                    <a:lumOff val="80000"/>
                  </a:schemeClr>
                </a:solidFill>
              </a:rPr>
              <a:t>very suitable platform through 1 website Page working as public ads center ..</a:t>
            </a:r>
            <a:endParaRPr lang="en-US" sz="1600" dirty="0" smtClean="0">
              <a:solidFill>
                <a:srgbClr val="FFC000"/>
              </a:solidFill>
            </a:endParaRPr>
          </a:p>
          <a:p>
            <a:pPr algn="l"/>
            <a:r>
              <a:rPr lang="en-US" sz="2000" dirty="0" smtClean="0">
                <a:solidFill>
                  <a:srgbClr val="FFC000"/>
                </a:solidFill>
              </a:rPr>
              <a:t>“Imagine the </a:t>
            </a:r>
            <a:r>
              <a:rPr lang="en-US" sz="2000" u="sng" dirty="0" smtClean="0">
                <a:solidFill>
                  <a:srgbClr val="FFC000"/>
                </a:solidFill>
              </a:rPr>
              <a:t>ads stand table </a:t>
            </a:r>
            <a:r>
              <a:rPr lang="en-US" sz="2000" dirty="0" smtClean="0">
                <a:solidFill>
                  <a:srgbClr val="FFC000"/>
                </a:solidFill>
              </a:rPr>
              <a:t>in the street , converted to a web page having most business types“</a:t>
            </a:r>
          </a:p>
          <a:p>
            <a:pPr algn="l"/>
            <a:r>
              <a:rPr lang="en-US" sz="1800" dirty="0" smtClean="0">
                <a:solidFill>
                  <a:schemeClr val="tx1">
                    <a:lumMod val="20000"/>
                    <a:lumOff val="80000"/>
                  </a:schemeClr>
                </a:solidFill>
              </a:rPr>
              <a:t>Features:</a:t>
            </a:r>
            <a:endParaRPr lang="en-US" sz="1800" dirty="0">
              <a:solidFill>
                <a:schemeClr val="tx1">
                  <a:lumMod val="20000"/>
                  <a:lumOff val="80000"/>
                </a:schemeClr>
              </a:solidFill>
            </a:endParaRPr>
          </a:p>
          <a:p>
            <a:pPr marL="482600" indent="-342900" algn="l">
              <a:buSzPct val="70000"/>
              <a:buFont typeface="Wingdings" panose="05000000000000000000" pitchFamily="2" charset="2"/>
              <a:buChar char="ü"/>
            </a:pPr>
            <a:r>
              <a:rPr lang="en-US" sz="1800" u="sng" dirty="0" smtClean="0">
                <a:solidFill>
                  <a:schemeClr val="bg1"/>
                </a:solidFill>
              </a:rPr>
              <a:t>Free</a:t>
            </a:r>
            <a:r>
              <a:rPr lang="en-US" sz="1800" dirty="0" smtClean="0">
                <a:solidFill>
                  <a:schemeClr val="bg1"/>
                </a:solidFill>
              </a:rPr>
              <a:t> as its digital , only special ads are paid .</a:t>
            </a:r>
          </a:p>
          <a:p>
            <a:pPr marL="482600" indent="-342900" algn="l">
              <a:buSzPct val="70000"/>
              <a:buFont typeface="Wingdings" panose="05000000000000000000" pitchFamily="2" charset="2"/>
              <a:buChar char="ü"/>
            </a:pPr>
            <a:r>
              <a:rPr lang="en-US" sz="1800" dirty="0" smtClean="0">
                <a:solidFill>
                  <a:schemeClr val="bg1"/>
                </a:solidFill>
              </a:rPr>
              <a:t>Very fast access to page and inside the app looking for services using the post’s  attributes method </a:t>
            </a:r>
            <a:endParaRPr lang="en-US" sz="2000" dirty="0" smtClean="0">
              <a:solidFill>
                <a:schemeClr val="bg1"/>
              </a:solidFill>
            </a:endParaRPr>
          </a:p>
          <a:p>
            <a:pPr marL="482600" indent="-342900" algn="l">
              <a:buSzPct val="70000"/>
              <a:buFont typeface="Wingdings" panose="05000000000000000000" pitchFamily="2" charset="2"/>
              <a:buChar char="ü"/>
            </a:pPr>
            <a:r>
              <a:rPr lang="en-US" sz="1800" u="sng" dirty="0" smtClean="0">
                <a:solidFill>
                  <a:schemeClr val="bg1"/>
                </a:solidFill>
              </a:rPr>
              <a:t>Continuance</a:t>
            </a:r>
            <a:r>
              <a:rPr lang="en-US" sz="1800" dirty="0" smtClean="0">
                <a:solidFill>
                  <a:schemeClr val="bg1"/>
                </a:solidFill>
              </a:rPr>
              <a:t> :this </a:t>
            </a:r>
            <a:r>
              <a:rPr lang="en-US" sz="1600" dirty="0" smtClean="0">
                <a:solidFill>
                  <a:schemeClr val="bg1"/>
                </a:solidFill>
              </a:rPr>
              <a:t>DB is promoted by </a:t>
            </a:r>
            <a:r>
              <a:rPr lang="en-US" sz="1800" dirty="0" smtClean="0">
                <a:solidFill>
                  <a:schemeClr val="bg1"/>
                </a:solidFill>
              </a:rPr>
              <a:t>us forever</a:t>
            </a:r>
            <a:r>
              <a:rPr lang="en-US" sz="1600" dirty="0" smtClean="0">
                <a:solidFill>
                  <a:schemeClr val="bg1"/>
                </a:solidFill>
              </a:rPr>
              <a:t>. Users continue to read saved posts in an organized method regarding interests and desired niche </a:t>
            </a:r>
            <a:endParaRPr lang="en-US" sz="16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924" y="363415"/>
            <a:ext cx="1717289" cy="1629508"/>
          </a:xfrm>
          <a:prstGeom prst="rect">
            <a:avLst/>
          </a:prstGeom>
        </p:spPr>
      </p:pic>
    </p:spTree>
    <p:extLst>
      <p:ext uri="{BB962C8B-B14F-4D97-AF65-F5344CB8AC3E}">
        <p14:creationId xmlns:p14="http://schemas.microsoft.com/office/powerpoint/2010/main" val="1922226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2025</a:t>
            </a:r>
            <a:endParaRPr lang="en-US" dirty="0"/>
          </a:p>
        </p:txBody>
      </p:sp>
      <p:sp>
        <p:nvSpPr>
          <p:cNvPr id="5" name="Title 4"/>
          <p:cNvSpPr>
            <a:spLocks noGrp="1"/>
          </p:cNvSpPr>
          <p:nvPr>
            <p:ph type="title"/>
          </p:nvPr>
        </p:nvSpPr>
        <p:spPr>
          <a:xfrm>
            <a:off x="1629509" y="269324"/>
            <a:ext cx="5345724" cy="572700"/>
          </a:xfrm>
        </p:spPr>
        <p:txBody>
          <a:bodyPr/>
          <a:lstStyle/>
          <a:p>
            <a:r>
              <a:rPr lang="en-US" sz="2800" dirty="0" smtClean="0"/>
              <a:t>Solution</a:t>
            </a:r>
            <a:br>
              <a:rPr lang="en-US" sz="2800" dirty="0" smtClean="0"/>
            </a:br>
            <a:r>
              <a:rPr lang="en-US" sz="2000" dirty="0" smtClean="0"/>
              <a:t>B-Powerful Communication </a:t>
            </a:r>
            <a:endParaRPr lang="en-US" sz="2800" dirty="0"/>
          </a:p>
        </p:txBody>
      </p:sp>
      <p:sp>
        <p:nvSpPr>
          <p:cNvPr id="7" name="Subtitle 6"/>
          <p:cNvSpPr txBox="1">
            <a:spLocks noGrp="1"/>
          </p:cNvSpPr>
          <p:nvPr>
            <p:ph type="subTitle" idx="3"/>
          </p:nvPr>
        </p:nvSpPr>
        <p:spPr>
          <a:xfrm>
            <a:off x="266990" y="1338764"/>
            <a:ext cx="7065935" cy="3293179"/>
          </a:xfrm>
          <a:prstGeom prst="rect">
            <a:avLst/>
          </a:prstGeom>
          <a:noFill/>
        </p:spPr>
        <p:txBody>
          <a:bodyPr wrap="square" rtlCol="0">
            <a:spAutoFit/>
          </a:bodyPr>
          <a:lstStyle/>
          <a:p>
            <a:pPr algn="l"/>
            <a:r>
              <a:rPr lang="en-US" sz="1600" dirty="0" smtClean="0">
                <a:solidFill>
                  <a:schemeClr val="bg1"/>
                </a:solidFill>
              </a:rPr>
              <a:t>JN provides a </a:t>
            </a:r>
            <a:r>
              <a:rPr lang="en-US" sz="1600" dirty="0" smtClean="0">
                <a:solidFill>
                  <a:schemeClr val="tx1">
                    <a:lumMod val="20000"/>
                    <a:lumOff val="80000"/>
                  </a:schemeClr>
                </a:solidFill>
              </a:rPr>
              <a:t>very suitable platform through website working as B2B , C2B ..</a:t>
            </a:r>
            <a:endParaRPr lang="en-US" sz="1600" dirty="0" smtClean="0">
              <a:solidFill>
                <a:srgbClr val="FFC000"/>
              </a:solidFill>
            </a:endParaRPr>
          </a:p>
          <a:p>
            <a:pPr algn="l"/>
            <a:r>
              <a:rPr lang="en-US" sz="2000" b="1" dirty="0" smtClean="0">
                <a:solidFill>
                  <a:schemeClr val="tx1">
                    <a:lumMod val="20000"/>
                    <a:lumOff val="80000"/>
                  </a:schemeClr>
                </a:solidFill>
              </a:rPr>
              <a:t>                                       Simple </a:t>
            </a:r>
            <a:r>
              <a:rPr lang="en-US" sz="2000" b="1" dirty="0">
                <a:solidFill>
                  <a:schemeClr val="tx1">
                    <a:lumMod val="20000"/>
                    <a:lumOff val="80000"/>
                  </a:schemeClr>
                </a:solidFill>
              </a:rPr>
              <a:t>, Fast and Effective </a:t>
            </a:r>
          </a:p>
          <a:p>
            <a:pPr algn="l"/>
            <a:endParaRPr lang="en-US" sz="2000" dirty="0" smtClean="0">
              <a:solidFill>
                <a:srgbClr val="FFC000"/>
              </a:solidFill>
            </a:endParaRPr>
          </a:p>
          <a:p>
            <a:pPr algn="l"/>
            <a:r>
              <a:rPr lang="en-US" sz="1800" dirty="0" smtClean="0">
                <a:solidFill>
                  <a:schemeClr val="tx1">
                    <a:lumMod val="20000"/>
                    <a:lumOff val="80000"/>
                  </a:schemeClr>
                </a:solidFill>
              </a:rPr>
              <a:t>Features:</a:t>
            </a:r>
          </a:p>
          <a:p>
            <a:pPr marL="482600" indent="-342900" algn="l">
              <a:buSzPct val="70000"/>
              <a:buFont typeface="Wingdings" panose="05000000000000000000" pitchFamily="2" charset="2"/>
              <a:buChar char="ü"/>
            </a:pPr>
            <a:r>
              <a:rPr lang="en-US" sz="1600" dirty="0" smtClean="0">
                <a:solidFill>
                  <a:schemeClr val="bg1"/>
                </a:solidFill>
              </a:rPr>
              <a:t>Users Communicates </a:t>
            </a:r>
            <a:r>
              <a:rPr lang="en-US" sz="1600" dirty="0">
                <a:solidFill>
                  <a:schemeClr val="bg1"/>
                </a:solidFill>
              </a:rPr>
              <a:t>directly</a:t>
            </a:r>
            <a:r>
              <a:rPr lang="en-US" sz="1600" dirty="0" smtClean="0">
                <a:solidFill>
                  <a:schemeClr val="bg1"/>
                </a:solidFill>
              </a:rPr>
              <a:t> by business niche or provided service nature , targeting audience , SM groups ,communities pro networks are illustrated at one , were &amp; read write done specifying service type  and service-area.</a:t>
            </a:r>
          </a:p>
          <a:p>
            <a:pPr marL="482600" indent="-342900" algn="l">
              <a:buSzPct val="70000"/>
              <a:buFont typeface="Wingdings" panose="05000000000000000000" pitchFamily="2" charset="2"/>
              <a:buChar char="ü"/>
            </a:pPr>
            <a:r>
              <a:rPr lang="en-US" sz="1600" dirty="0" smtClean="0">
                <a:solidFill>
                  <a:schemeClr val="bg1"/>
                </a:solidFill>
              </a:rPr>
              <a:t>Most of basic services included by type and category </a:t>
            </a:r>
          </a:p>
          <a:p>
            <a:pPr marL="482600" indent="-342900" algn="l">
              <a:buSzPct val="70000"/>
              <a:buFont typeface="Wingdings" panose="05000000000000000000" pitchFamily="2" charset="2"/>
              <a:buChar char="ü"/>
            </a:pPr>
            <a:r>
              <a:rPr lang="en-US" sz="1600" dirty="0" smtClean="0">
                <a:solidFill>
                  <a:schemeClr val="bg1"/>
                </a:solidFill>
              </a:rPr>
              <a:t>All places supported related to country and city </a:t>
            </a:r>
          </a:p>
          <a:p>
            <a:pPr marL="482600" indent="-342900" algn="l">
              <a:buSzPct val="70000"/>
              <a:buFont typeface="Wingdings" panose="05000000000000000000" pitchFamily="2" charset="2"/>
              <a:buChar char="ü"/>
            </a:pPr>
            <a:endParaRPr lang="en-US" sz="1600" dirty="0">
              <a:solidFill>
                <a:schemeClr val="bg1"/>
              </a:solidFill>
            </a:endParaRPr>
          </a:p>
        </p:txBody>
      </p:sp>
    </p:spTree>
    <p:extLst>
      <p:ext uri="{BB962C8B-B14F-4D97-AF65-F5344CB8AC3E}">
        <p14:creationId xmlns:p14="http://schemas.microsoft.com/office/powerpoint/2010/main" val="3090085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2025</a:t>
            </a:r>
            <a:endParaRPr lang="en-US" dirty="0"/>
          </a:p>
        </p:txBody>
      </p:sp>
      <p:sp>
        <p:nvSpPr>
          <p:cNvPr id="5" name="Title 4"/>
          <p:cNvSpPr>
            <a:spLocks noGrp="1"/>
          </p:cNvSpPr>
          <p:nvPr>
            <p:ph type="title"/>
          </p:nvPr>
        </p:nvSpPr>
        <p:spPr>
          <a:xfrm>
            <a:off x="1708035" y="156371"/>
            <a:ext cx="7022101" cy="572700"/>
          </a:xfrm>
        </p:spPr>
        <p:txBody>
          <a:bodyPr/>
          <a:lstStyle/>
          <a:p>
            <a:r>
              <a:rPr lang="en-US" sz="2000" dirty="0" smtClean="0"/>
              <a:t>Example 3 “</a:t>
            </a:r>
            <a:r>
              <a:rPr lang="en-US" sz="1600" dirty="0" smtClean="0">
                <a:solidFill>
                  <a:schemeClr val="bg1"/>
                </a:solidFill>
              </a:rPr>
              <a:t>thousands </a:t>
            </a:r>
            <a:r>
              <a:rPr lang="en-US" sz="1600" dirty="0">
                <a:solidFill>
                  <a:schemeClr val="bg1"/>
                </a:solidFill>
              </a:rPr>
              <a:t>of </a:t>
            </a:r>
            <a:r>
              <a:rPr lang="en-US" sz="1600" dirty="0" smtClean="0">
                <a:solidFill>
                  <a:schemeClr val="bg1"/>
                </a:solidFill>
              </a:rPr>
              <a:t>communications , one screen</a:t>
            </a:r>
            <a:r>
              <a:rPr lang="en-US" dirty="0" smtClean="0"/>
              <a:t/>
            </a:r>
            <a:br>
              <a:rPr lang="en-US" dirty="0" smtClean="0"/>
            </a:br>
            <a:endParaRPr lang="en-US" dirty="0"/>
          </a:p>
        </p:txBody>
      </p:sp>
      <p:sp>
        <p:nvSpPr>
          <p:cNvPr id="8" name="Rectangle 7"/>
          <p:cNvSpPr/>
          <p:nvPr/>
        </p:nvSpPr>
        <p:spPr>
          <a:xfrm>
            <a:off x="1289233" y="2016592"/>
            <a:ext cx="7729040" cy="424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66" y="1535115"/>
            <a:ext cx="1592165" cy="400110"/>
          </a:xfrm>
          <a:prstGeom prst="rect">
            <a:avLst/>
          </a:prstGeom>
          <a:noFill/>
        </p:spPr>
        <p:txBody>
          <a:bodyPr wrap="square" rtlCol="0">
            <a:spAutoFit/>
          </a:bodyPr>
          <a:lstStyle/>
          <a:p>
            <a:r>
              <a:rPr lang="en-US" sz="2000" b="1" dirty="0" smtClean="0">
                <a:solidFill>
                  <a:srgbClr val="FFC000"/>
                </a:solidFill>
              </a:rPr>
              <a:t>Business: </a:t>
            </a:r>
            <a:endParaRPr lang="en-US" dirty="0"/>
          </a:p>
        </p:txBody>
      </p:sp>
      <p:sp>
        <p:nvSpPr>
          <p:cNvPr id="10" name="TextBox 9"/>
          <p:cNvSpPr txBox="1"/>
          <p:nvPr/>
        </p:nvSpPr>
        <p:spPr>
          <a:xfrm>
            <a:off x="1309429" y="2075394"/>
            <a:ext cx="7588386" cy="338554"/>
          </a:xfrm>
          <a:prstGeom prst="rect">
            <a:avLst/>
          </a:prstGeom>
          <a:noFill/>
        </p:spPr>
        <p:txBody>
          <a:bodyPr wrap="square" rtlCol="0">
            <a:spAutoFit/>
          </a:bodyPr>
          <a:lstStyle/>
          <a:p>
            <a:r>
              <a:rPr lang="en-US" sz="1600" b="1" dirty="0" smtClean="0">
                <a:solidFill>
                  <a:srgbClr val="92D050"/>
                </a:solidFill>
              </a:rPr>
              <a:t>Invent</a:t>
            </a:r>
            <a:r>
              <a:rPr lang="en-US" dirty="0" smtClean="0">
                <a:solidFill>
                  <a:schemeClr val="bg1"/>
                </a:solidFill>
              </a:rPr>
              <a:t>  -  </a:t>
            </a:r>
            <a:r>
              <a:rPr lang="en-US" sz="1600" dirty="0" smtClean="0">
                <a:solidFill>
                  <a:schemeClr val="bg1"/>
                </a:solidFill>
              </a:rPr>
              <a:t>Manufacturing</a:t>
            </a:r>
            <a:r>
              <a:rPr lang="en-US" dirty="0" smtClean="0">
                <a:solidFill>
                  <a:schemeClr val="tx1">
                    <a:lumMod val="50000"/>
                  </a:schemeClr>
                </a:solidFill>
              </a:rPr>
              <a:t> </a:t>
            </a:r>
            <a:r>
              <a:rPr lang="en-US" dirty="0" smtClean="0">
                <a:solidFill>
                  <a:schemeClr val="bg1"/>
                </a:solidFill>
              </a:rPr>
              <a:t>-  </a:t>
            </a:r>
            <a:r>
              <a:rPr lang="en-US" b="1" dirty="0" smtClean="0">
                <a:solidFill>
                  <a:srgbClr val="FFFF00"/>
                </a:solidFill>
              </a:rPr>
              <a:t>Sell/Buy</a:t>
            </a:r>
            <a:r>
              <a:rPr lang="en-US" dirty="0" smtClean="0">
                <a:solidFill>
                  <a:schemeClr val="bg1"/>
                </a:solidFill>
              </a:rPr>
              <a:t> - Service  -Information’s – </a:t>
            </a:r>
            <a:r>
              <a:rPr lang="en-US" sz="1600" b="1" dirty="0" smtClean="0">
                <a:solidFill>
                  <a:schemeClr val="tx2"/>
                </a:solidFill>
              </a:rPr>
              <a:t>Consultancy</a:t>
            </a:r>
            <a:r>
              <a:rPr lang="en-US" sz="1600" b="1" dirty="0" smtClean="0">
                <a:solidFill>
                  <a:schemeClr val="bg1"/>
                </a:solidFill>
              </a:rPr>
              <a:t>- </a:t>
            </a:r>
            <a:r>
              <a:rPr lang="en-US" sz="1600" b="1" dirty="0" smtClean="0">
                <a:solidFill>
                  <a:schemeClr val="accent2">
                    <a:lumMod val="50000"/>
                  </a:schemeClr>
                </a:solidFill>
              </a:rPr>
              <a:t>SOCIAL</a:t>
            </a:r>
            <a:r>
              <a:rPr lang="en-US" sz="1600" dirty="0" smtClean="0">
                <a:solidFill>
                  <a:schemeClr val="accent2">
                    <a:lumMod val="50000"/>
                  </a:schemeClr>
                </a:solidFill>
              </a:rPr>
              <a:t> </a:t>
            </a:r>
            <a:r>
              <a:rPr lang="en-US" dirty="0" smtClean="0">
                <a:solidFill>
                  <a:schemeClr val="accent2">
                    <a:lumMod val="50000"/>
                  </a:schemeClr>
                </a:solidFill>
              </a:rPr>
              <a:t> </a:t>
            </a:r>
            <a:r>
              <a:rPr lang="en-US" dirty="0" smtClean="0">
                <a:solidFill>
                  <a:schemeClr val="bg1"/>
                </a:solidFill>
              </a:rPr>
              <a:t>  </a:t>
            </a:r>
            <a:endParaRPr lang="en-US" dirty="0">
              <a:solidFill>
                <a:schemeClr val="bg1"/>
              </a:solidFill>
            </a:endParaRPr>
          </a:p>
        </p:txBody>
      </p:sp>
      <p:sp>
        <p:nvSpPr>
          <p:cNvPr id="11" name="Rectangle 10"/>
          <p:cNvSpPr/>
          <p:nvPr/>
        </p:nvSpPr>
        <p:spPr>
          <a:xfrm>
            <a:off x="1309429" y="2685157"/>
            <a:ext cx="7729040" cy="42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90800" y="2721743"/>
            <a:ext cx="7435963" cy="553998"/>
          </a:xfrm>
          <a:prstGeom prst="rect">
            <a:avLst/>
          </a:prstGeom>
          <a:noFill/>
        </p:spPr>
        <p:txBody>
          <a:bodyPr wrap="square" rtlCol="0">
            <a:spAutoFit/>
          </a:bodyPr>
          <a:lstStyle/>
          <a:p>
            <a:r>
              <a:rPr lang="en-US" sz="1600" b="1" dirty="0" smtClean="0">
                <a:solidFill>
                  <a:srgbClr val="92D050"/>
                </a:solidFill>
              </a:rPr>
              <a:t>Technology</a:t>
            </a:r>
            <a:r>
              <a:rPr lang="en-US" b="1" dirty="0" smtClean="0">
                <a:solidFill>
                  <a:srgbClr val="FFFF00"/>
                </a:solidFill>
              </a:rPr>
              <a:t> </a:t>
            </a:r>
            <a:r>
              <a:rPr lang="en-US" dirty="0" smtClean="0">
                <a:solidFill>
                  <a:schemeClr val="bg1"/>
                </a:solidFill>
              </a:rPr>
              <a:t>.., Health. Education. </a:t>
            </a:r>
            <a:r>
              <a:rPr lang="en-US" sz="1600" b="1" dirty="0" smtClean="0">
                <a:solidFill>
                  <a:srgbClr val="FFFF00"/>
                </a:solidFill>
              </a:rPr>
              <a:t>Transportations</a:t>
            </a:r>
            <a:r>
              <a:rPr lang="en-US" b="1" dirty="0" smtClean="0">
                <a:solidFill>
                  <a:schemeClr val="tx1">
                    <a:lumMod val="50000"/>
                  </a:schemeClr>
                </a:solidFill>
              </a:rPr>
              <a:t>  </a:t>
            </a:r>
            <a:r>
              <a:rPr lang="en-US" dirty="0" smtClean="0">
                <a:solidFill>
                  <a:schemeClr val="bg1"/>
                </a:solidFill>
              </a:rPr>
              <a:t>  </a:t>
            </a:r>
            <a:r>
              <a:rPr lang="en-US" b="1" dirty="0" smtClean="0">
                <a:solidFill>
                  <a:schemeClr val="accent2">
                    <a:lumMod val="50000"/>
                  </a:schemeClr>
                </a:solidFill>
              </a:rPr>
              <a:t>Arts</a:t>
            </a:r>
            <a:r>
              <a:rPr lang="en-US" b="1" dirty="0" smtClean="0">
                <a:solidFill>
                  <a:schemeClr val="bg1"/>
                </a:solidFill>
              </a:rPr>
              <a:t>  </a:t>
            </a:r>
            <a:r>
              <a:rPr lang="en-US" dirty="0" smtClean="0">
                <a:solidFill>
                  <a:schemeClr val="bg1"/>
                </a:solidFill>
              </a:rPr>
              <a:t> Energy  Social -services   .. </a:t>
            </a:r>
            <a:endParaRPr lang="en-US" dirty="0">
              <a:solidFill>
                <a:schemeClr val="bg1"/>
              </a:solidFill>
            </a:endParaRPr>
          </a:p>
        </p:txBody>
      </p:sp>
      <p:sp>
        <p:nvSpPr>
          <p:cNvPr id="15" name="Rectangle 14"/>
          <p:cNvSpPr/>
          <p:nvPr/>
        </p:nvSpPr>
        <p:spPr>
          <a:xfrm>
            <a:off x="-28503" y="2614331"/>
            <a:ext cx="1388379" cy="523220"/>
          </a:xfrm>
          <a:prstGeom prst="rect">
            <a:avLst/>
          </a:prstGeom>
        </p:spPr>
        <p:txBody>
          <a:bodyPr wrap="square">
            <a:spAutoFit/>
          </a:bodyPr>
          <a:lstStyle/>
          <a:p>
            <a:r>
              <a:rPr lang="en-US" sz="1200" b="1" dirty="0" smtClean="0">
                <a:solidFill>
                  <a:srgbClr val="FFC000"/>
                </a:solidFill>
              </a:rPr>
              <a:t>Sys Categorie</a:t>
            </a:r>
            <a:r>
              <a:rPr lang="en-US" b="1" dirty="0" smtClean="0">
                <a:solidFill>
                  <a:srgbClr val="FFC000"/>
                </a:solidFill>
              </a:rPr>
              <a:t>s</a:t>
            </a:r>
          </a:p>
          <a:p>
            <a:r>
              <a:rPr lang="en-US" b="1" dirty="0" smtClean="0">
                <a:solidFill>
                  <a:srgbClr val="FFC000"/>
                </a:solidFill>
              </a:rPr>
              <a:t>(45) </a:t>
            </a:r>
            <a:endParaRPr lang="en-US" dirty="0"/>
          </a:p>
        </p:txBody>
      </p:sp>
      <p:sp>
        <p:nvSpPr>
          <p:cNvPr id="16" name="Rectangle 15"/>
          <p:cNvSpPr/>
          <p:nvPr/>
        </p:nvSpPr>
        <p:spPr>
          <a:xfrm>
            <a:off x="41120" y="2044248"/>
            <a:ext cx="1069524" cy="523220"/>
          </a:xfrm>
          <a:prstGeom prst="rect">
            <a:avLst/>
          </a:prstGeom>
        </p:spPr>
        <p:txBody>
          <a:bodyPr wrap="none">
            <a:spAutoFit/>
          </a:bodyPr>
          <a:lstStyle/>
          <a:p>
            <a:r>
              <a:rPr lang="en-US" b="1" dirty="0" smtClean="0">
                <a:solidFill>
                  <a:srgbClr val="FFC000"/>
                </a:solidFill>
              </a:rPr>
              <a:t>Sys Types</a:t>
            </a:r>
          </a:p>
          <a:p>
            <a:r>
              <a:rPr lang="en-US" b="1" dirty="0" smtClean="0">
                <a:solidFill>
                  <a:srgbClr val="FFC000"/>
                </a:solidFill>
              </a:rPr>
              <a:t>(7)</a:t>
            </a:r>
            <a:r>
              <a:rPr lang="en-US" dirty="0" smtClean="0"/>
              <a:t> </a:t>
            </a:r>
            <a:endParaRPr lang="en-US" dirty="0"/>
          </a:p>
        </p:txBody>
      </p:sp>
      <p:sp>
        <p:nvSpPr>
          <p:cNvPr id="17" name="Rectangle 16"/>
          <p:cNvSpPr/>
          <p:nvPr/>
        </p:nvSpPr>
        <p:spPr>
          <a:xfrm>
            <a:off x="70397" y="3417890"/>
            <a:ext cx="996402" cy="646331"/>
          </a:xfrm>
          <a:prstGeom prst="rect">
            <a:avLst/>
          </a:prstGeom>
        </p:spPr>
        <p:txBody>
          <a:bodyPr wrap="square">
            <a:spAutoFit/>
          </a:bodyPr>
          <a:lstStyle/>
          <a:p>
            <a:r>
              <a:rPr lang="en-US" sz="1200" b="1" dirty="0" smtClean="0">
                <a:solidFill>
                  <a:srgbClr val="FFC000"/>
                </a:solidFill>
              </a:rPr>
              <a:t>Defined By user-specialty</a:t>
            </a:r>
            <a:endParaRPr lang="en-US" sz="1200" dirty="0"/>
          </a:p>
        </p:txBody>
      </p:sp>
      <p:sp>
        <p:nvSpPr>
          <p:cNvPr id="18" name="Rectangle 17"/>
          <p:cNvSpPr/>
          <p:nvPr/>
        </p:nvSpPr>
        <p:spPr>
          <a:xfrm>
            <a:off x="1309429" y="3425170"/>
            <a:ext cx="7729040" cy="42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55277" y="3462526"/>
            <a:ext cx="7383192" cy="338554"/>
          </a:xfrm>
          <a:prstGeom prst="rect">
            <a:avLst/>
          </a:prstGeom>
          <a:noFill/>
        </p:spPr>
        <p:txBody>
          <a:bodyPr wrap="square" rtlCol="0">
            <a:spAutoFit/>
          </a:bodyPr>
          <a:lstStyle/>
          <a:p>
            <a:r>
              <a:rPr lang="en-US" dirty="0" smtClean="0">
                <a:solidFill>
                  <a:schemeClr val="bg1"/>
                </a:solidFill>
              </a:rPr>
              <a:t>Engineer…   Developer ..   Writer..    </a:t>
            </a:r>
            <a:r>
              <a:rPr lang="en-US" sz="1600" b="1" dirty="0" smtClean="0">
                <a:solidFill>
                  <a:srgbClr val="00B0F0"/>
                </a:solidFill>
              </a:rPr>
              <a:t>Dentist Doctor </a:t>
            </a:r>
            <a:r>
              <a:rPr lang="en-US" dirty="0" smtClean="0">
                <a:solidFill>
                  <a:schemeClr val="bg1"/>
                </a:solidFill>
              </a:rPr>
              <a:t>..    teacher </a:t>
            </a:r>
            <a:r>
              <a:rPr lang="en-US" dirty="0" smtClean="0"/>
              <a:t>…</a:t>
            </a:r>
            <a:r>
              <a:rPr lang="en-US" b="1" dirty="0" smtClean="0">
                <a:solidFill>
                  <a:srgbClr val="FFFF00"/>
                </a:solidFill>
              </a:rPr>
              <a:t>Cars(brands)</a:t>
            </a:r>
            <a:endParaRPr lang="en-US" b="1" dirty="0">
              <a:solidFill>
                <a:srgbClr val="FFFF00"/>
              </a:solidFill>
            </a:endParaRPr>
          </a:p>
        </p:txBody>
      </p:sp>
      <p:sp>
        <p:nvSpPr>
          <p:cNvPr id="20" name="TextBox 19"/>
          <p:cNvSpPr txBox="1"/>
          <p:nvPr/>
        </p:nvSpPr>
        <p:spPr>
          <a:xfrm>
            <a:off x="1590799" y="737722"/>
            <a:ext cx="7427474" cy="1154162"/>
          </a:xfrm>
          <a:prstGeom prst="rect">
            <a:avLst/>
          </a:prstGeom>
          <a:noFill/>
        </p:spPr>
        <p:txBody>
          <a:bodyPr wrap="square" rtlCol="0">
            <a:spAutoFit/>
          </a:bodyPr>
          <a:lstStyle/>
          <a:p>
            <a:r>
              <a:rPr lang="en-US" sz="1700" dirty="0" smtClean="0">
                <a:solidFill>
                  <a:schemeClr val="bg1"/>
                </a:solidFill>
              </a:rPr>
              <a:t>Select none = All , </a:t>
            </a:r>
            <a:r>
              <a:rPr lang="en-US" sz="1700" b="1" dirty="0" smtClean="0">
                <a:solidFill>
                  <a:schemeClr val="bg1"/>
                </a:solidFill>
              </a:rPr>
              <a:t>combinations</a:t>
            </a:r>
            <a:r>
              <a:rPr lang="en-US" sz="1700" dirty="0" smtClean="0">
                <a:solidFill>
                  <a:schemeClr val="bg1"/>
                </a:solidFill>
              </a:rPr>
              <a:t>  result in separate Niche [JN Network]  ,</a:t>
            </a:r>
          </a:p>
          <a:p>
            <a:r>
              <a:rPr lang="en-US" sz="1700" dirty="0" smtClean="0">
                <a:solidFill>
                  <a:schemeClr val="bg1"/>
                </a:solidFill>
              </a:rPr>
              <a:t> </a:t>
            </a:r>
          </a:p>
          <a:p>
            <a:r>
              <a:rPr lang="en-US" sz="1800" b="1" dirty="0" smtClean="0">
                <a:solidFill>
                  <a:srgbClr val="FF0000"/>
                </a:solidFill>
              </a:rPr>
              <a:t>write to </a:t>
            </a:r>
            <a:r>
              <a:rPr lang="en-US" sz="1700" b="1" dirty="0" smtClean="0">
                <a:solidFill>
                  <a:srgbClr val="FF0000"/>
                </a:solidFill>
              </a:rPr>
              <a:t>&gt;&gt; </a:t>
            </a:r>
            <a:r>
              <a:rPr lang="en-US" sz="1700" b="1" dirty="0" smtClean="0">
                <a:solidFill>
                  <a:srgbClr val="FFFF00"/>
                </a:solidFill>
              </a:rPr>
              <a:t>all sell/buy cars companies </a:t>
            </a:r>
            <a:r>
              <a:rPr lang="en-US" sz="1700" b="1" dirty="0" smtClean="0">
                <a:solidFill>
                  <a:srgbClr val="00B0F0"/>
                </a:solidFill>
              </a:rPr>
              <a:t>// </a:t>
            </a:r>
            <a:r>
              <a:rPr lang="en-US" sz="1700" b="1" dirty="0" smtClean="0">
                <a:solidFill>
                  <a:srgbClr val="92D050"/>
                </a:solidFill>
              </a:rPr>
              <a:t>technology inventors</a:t>
            </a:r>
            <a:r>
              <a:rPr lang="en-US" sz="1700" b="1" dirty="0" smtClean="0">
                <a:solidFill>
                  <a:srgbClr val="00B0F0"/>
                </a:solidFill>
              </a:rPr>
              <a:t>// Dentists  in Jordan // </a:t>
            </a:r>
            <a:r>
              <a:rPr lang="en-US" sz="1700" b="1" dirty="0">
                <a:solidFill>
                  <a:schemeClr val="tx2"/>
                </a:solidFill>
              </a:rPr>
              <a:t>any consultancy </a:t>
            </a:r>
            <a:r>
              <a:rPr lang="en-US" sz="1700" b="1" dirty="0" smtClean="0">
                <a:solidFill>
                  <a:srgbClr val="00B0F0"/>
                </a:solidFill>
              </a:rPr>
              <a:t>//  </a:t>
            </a:r>
            <a:r>
              <a:rPr lang="en-US" sz="1700" b="1" dirty="0" smtClean="0">
                <a:solidFill>
                  <a:schemeClr val="tx1">
                    <a:lumMod val="50000"/>
                  </a:schemeClr>
                </a:solidFill>
              </a:rPr>
              <a:t>talk as social to arts lovers </a:t>
            </a:r>
            <a:endParaRPr lang="en-US" sz="1700" b="1" dirty="0">
              <a:solidFill>
                <a:schemeClr val="tx1">
                  <a:lumMod val="50000"/>
                </a:schemeClr>
              </a:solidFill>
            </a:endParaRPr>
          </a:p>
        </p:txBody>
      </p:sp>
      <p:cxnSp>
        <p:nvCxnSpPr>
          <p:cNvPr id="22" name="Straight Arrow Connector 21"/>
          <p:cNvCxnSpPr/>
          <p:nvPr/>
        </p:nvCxnSpPr>
        <p:spPr>
          <a:xfrm>
            <a:off x="4057395" y="2375410"/>
            <a:ext cx="492636" cy="395911"/>
          </a:xfrm>
          <a:prstGeom prst="straightConnector1">
            <a:avLst/>
          </a:prstGeom>
          <a:ln>
            <a:solidFill>
              <a:srgbClr val="FFFF00"/>
            </a:solidFill>
            <a:tailEnd type="triangle"/>
          </a:ln>
        </p:spPr>
        <p:style>
          <a:lnRef idx="2">
            <a:schemeClr val="accent3"/>
          </a:lnRef>
          <a:fillRef idx="0">
            <a:schemeClr val="accent3"/>
          </a:fillRef>
          <a:effectRef idx="1">
            <a:schemeClr val="accent3"/>
          </a:effectRef>
          <a:fontRef idx="minor">
            <a:schemeClr val="tx1"/>
          </a:fontRef>
        </p:style>
      </p:cxnSp>
      <p:cxnSp>
        <p:nvCxnSpPr>
          <p:cNvPr id="24" name="Straight Arrow Connector 23"/>
          <p:cNvCxnSpPr/>
          <p:nvPr/>
        </p:nvCxnSpPr>
        <p:spPr>
          <a:xfrm>
            <a:off x="5662246" y="3068948"/>
            <a:ext cx="1670679" cy="485965"/>
          </a:xfrm>
          <a:prstGeom prst="straightConnector1">
            <a:avLst/>
          </a:prstGeom>
          <a:ln>
            <a:solidFill>
              <a:srgbClr val="FFFF00"/>
            </a:solidFill>
            <a:tailEnd type="triangle"/>
          </a:ln>
        </p:spPr>
        <p:style>
          <a:lnRef idx="2">
            <a:schemeClr val="accent3"/>
          </a:lnRef>
          <a:fillRef idx="0">
            <a:schemeClr val="accent3"/>
          </a:fillRef>
          <a:effectRef idx="1">
            <a:schemeClr val="accent3"/>
          </a:effectRef>
          <a:fontRef idx="minor">
            <a:schemeClr val="tx1"/>
          </a:fontRef>
        </p:style>
      </p:cxnSp>
      <p:cxnSp>
        <p:nvCxnSpPr>
          <p:cNvPr id="27" name="Straight Arrow Connector 26"/>
          <p:cNvCxnSpPr/>
          <p:nvPr/>
        </p:nvCxnSpPr>
        <p:spPr>
          <a:xfrm>
            <a:off x="1590800" y="2451428"/>
            <a:ext cx="398888" cy="345961"/>
          </a:xfrm>
          <a:prstGeom prst="straightConnector1">
            <a:avLst/>
          </a:prstGeom>
          <a:ln>
            <a:solidFill>
              <a:srgbClr val="92D050"/>
            </a:solidFill>
            <a:tailEnd type="triangle"/>
          </a:ln>
        </p:spPr>
        <p:style>
          <a:lnRef idx="3">
            <a:schemeClr val="accent2"/>
          </a:lnRef>
          <a:fillRef idx="0">
            <a:schemeClr val="accent2"/>
          </a:fillRef>
          <a:effectRef idx="2">
            <a:schemeClr val="accent2"/>
          </a:effectRef>
          <a:fontRef idx="minor">
            <a:schemeClr val="tx1"/>
          </a:fontRef>
        </p:style>
      </p:cxnSp>
      <p:sp>
        <p:nvSpPr>
          <p:cNvPr id="29" name="Rectangle 28"/>
          <p:cNvSpPr/>
          <p:nvPr/>
        </p:nvSpPr>
        <p:spPr>
          <a:xfrm>
            <a:off x="1200412" y="4144895"/>
            <a:ext cx="3043342" cy="42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USA   INDIA   ..</a:t>
            </a:r>
            <a:r>
              <a:rPr lang="en-US" sz="1600" b="1" dirty="0" smtClean="0">
                <a:solidFill>
                  <a:srgbClr val="00B0F0"/>
                </a:solidFill>
              </a:rPr>
              <a:t>Jordan</a:t>
            </a:r>
            <a:r>
              <a:rPr lang="en-US" dirty="0" smtClean="0"/>
              <a:t>….</a:t>
            </a:r>
            <a:endParaRPr lang="en-US" dirty="0"/>
          </a:p>
        </p:txBody>
      </p:sp>
      <p:sp>
        <p:nvSpPr>
          <p:cNvPr id="30" name="Rectangle 29"/>
          <p:cNvSpPr/>
          <p:nvPr/>
        </p:nvSpPr>
        <p:spPr>
          <a:xfrm>
            <a:off x="4377367" y="4162874"/>
            <a:ext cx="3043342" cy="426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Cities : defined by user …. </a:t>
            </a:r>
            <a:endParaRPr lang="en-US" b="1" dirty="0"/>
          </a:p>
        </p:txBody>
      </p:sp>
      <p:cxnSp>
        <p:nvCxnSpPr>
          <p:cNvPr id="32" name="Straight Arrow Connector 31"/>
          <p:cNvCxnSpPr/>
          <p:nvPr/>
        </p:nvCxnSpPr>
        <p:spPr>
          <a:xfrm>
            <a:off x="3331775" y="3333828"/>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331776" y="3804831"/>
            <a:ext cx="1357455" cy="462369"/>
          </a:xfrm>
          <a:prstGeom prst="straightConnector1">
            <a:avLst/>
          </a:prstGeom>
          <a:ln>
            <a:solidFill>
              <a:srgbClr val="00B0F0"/>
            </a:solidFill>
            <a:tailEnd type="triangle"/>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175846" y="4152032"/>
            <a:ext cx="890953" cy="307777"/>
          </a:xfrm>
          <a:prstGeom prst="rect">
            <a:avLst/>
          </a:prstGeom>
          <a:noFill/>
        </p:spPr>
        <p:txBody>
          <a:bodyPr wrap="square" rtlCol="0">
            <a:spAutoFit/>
          </a:bodyPr>
          <a:lstStyle/>
          <a:p>
            <a:r>
              <a:rPr lang="en-US" b="1" dirty="0" smtClean="0">
                <a:solidFill>
                  <a:srgbClr val="FFC000"/>
                </a:solidFill>
              </a:rPr>
              <a:t>Area </a:t>
            </a:r>
            <a:endParaRPr lang="en-US" b="1" dirty="0">
              <a:solidFill>
                <a:srgbClr val="FFC000"/>
              </a:solidFill>
            </a:endParaRPr>
          </a:p>
        </p:txBody>
      </p:sp>
      <p:cxnSp>
        <p:nvCxnSpPr>
          <p:cNvPr id="43" name="Straight Arrow Connector 42"/>
          <p:cNvCxnSpPr/>
          <p:nvPr/>
        </p:nvCxnSpPr>
        <p:spPr>
          <a:xfrm>
            <a:off x="6623538" y="1949187"/>
            <a:ext cx="224743" cy="216781"/>
          </a:xfrm>
          <a:prstGeom prst="straightConnector1">
            <a:avLst/>
          </a:prstGeom>
          <a:ln>
            <a:solidFill>
              <a:schemeClr val="accent3">
                <a:lumMod val="85000"/>
              </a:schemeClr>
            </a:solidFill>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a:off x="6617738" y="2401299"/>
            <a:ext cx="1264188" cy="39609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27870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24</a:t>
            </a:fld>
            <a:endParaRPr lang="en"/>
          </a:p>
        </p:txBody>
      </p:sp>
      <p:sp>
        <p:nvSpPr>
          <p:cNvPr id="3" name="Subtitle 2"/>
          <p:cNvSpPr>
            <a:spLocks noGrp="1"/>
          </p:cNvSpPr>
          <p:nvPr>
            <p:ph type="subTitle" idx="1"/>
          </p:nvPr>
        </p:nvSpPr>
        <p:spPr>
          <a:xfrm>
            <a:off x="3338983" y="4777604"/>
            <a:ext cx="2480400" cy="307500"/>
          </a:xfrm>
        </p:spPr>
        <p:txBody>
          <a:bodyPr/>
          <a:lstStyle/>
          <a:p>
            <a:pPr lvl="0"/>
            <a:r>
              <a:rPr lang="en-US" dirty="0"/>
              <a:t>Joynet Marketing | Pitch deck</a:t>
            </a:r>
          </a:p>
          <a:p>
            <a:endParaRPr lang="en-US" dirty="0"/>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825442" y="263440"/>
            <a:ext cx="5507483" cy="572700"/>
          </a:xfrm>
        </p:spPr>
        <p:txBody>
          <a:bodyPr/>
          <a:lstStyle/>
          <a:p>
            <a:r>
              <a:rPr lang="en-US" sz="2400" dirty="0" smtClean="0"/>
              <a:t>Specialties/Cities</a:t>
            </a:r>
            <a:r>
              <a:rPr lang="en-US" sz="2800" dirty="0" smtClean="0"/>
              <a:t>  </a:t>
            </a:r>
            <a:endParaRPr lang="en-US" sz="2800" dirty="0"/>
          </a:p>
        </p:txBody>
      </p:sp>
      <p:sp>
        <p:nvSpPr>
          <p:cNvPr id="6" name="Subtitle 5"/>
          <p:cNvSpPr>
            <a:spLocks noGrp="1"/>
          </p:cNvSpPr>
          <p:nvPr>
            <p:ph type="subTitle" idx="3"/>
          </p:nvPr>
        </p:nvSpPr>
        <p:spPr>
          <a:xfrm>
            <a:off x="1729676" y="836140"/>
            <a:ext cx="5425419" cy="560950"/>
          </a:xfrm>
        </p:spPr>
        <p:txBody>
          <a:bodyPr/>
          <a:lstStyle/>
          <a:p>
            <a:r>
              <a:rPr lang="en-US" b="1" dirty="0" smtClean="0"/>
              <a:t>AI method </a:t>
            </a:r>
            <a:endParaRPr lang="en-US" b="1" dirty="0"/>
          </a:p>
        </p:txBody>
      </p:sp>
      <p:sp>
        <p:nvSpPr>
          <p:cNvPr id="7" name="TextBox 6"/>
          <p:cNvSpPr txBox="1"/>
          <p:nvPr/>
        </p:nvSpPr>
        <p:spPr>
          <a:xfrm>
            <a:off x="586154" y="1277815"/>
            <a:ext cx="8018584" cy="523220"/>
          </a:xfrm>
          <a:prstGeom prst="rect">
            <a:avLst/>
          </a:prstGeom>
          <a:noFill/>
        </p:spPr>
        <p:txBody>
          <a:bodyPr wrap="square" rtlCol="0">
            <a:spAutoFit/>
          </a:bodyPr>
          <a:lstStyle/>
          <a:p>
            <a:r>
              <a:rPr lang="en-US" dirty="0" smtClean="0">
                <a:solidFill>
                  <a:schemeClr val="bg1"/>
                </a:solidFill>
              </a:rPr>
              <a:t>As a challenge , how user finds specific specialty were we have thousands for each category  also huge number of cities and areas inside cities  </a:t>
            </a:r>
            <a:r>
              <a:rPr lang="en-US" dirty="0" smtClean="0"/>
              <a:t> </a:t>
            </a:r>
            <a:endParaRPr lang="en-US" dirty="0"/>
          </a:p>
        </p:txBody>
      </p:sp>
      <p:sp>
        <p:nvSpPr>
          <p:cNvPr id="8" name="TextBox 7"/>
          <p:cNvSpPr txBox="1"/>
          <p:nvPr/>
        </p:nvSpPr>
        <p:spPr>
          <a:xfrm>
            <a:off x="586153" y="1823799"/>
            <a:ext cx="8194431" cy="2339102"/>
          </a:xfrm>
          <a:prstGeom prst="rect">
            <a:avLst/>
          </a:prstGeom>
          <a:noFill/>
        </p:spPr>
        <p:txBody>
          <a:bodyPr wrap="square" rtlCol="0">
            <a:spAutoFit/>
          </a:bodyPr>
          <a:lstStyle/>
          <a:p>
            <a:r>
              <a:rPr lang="en-US" sz="1600" dirty="0" smtClean="0">
                <a:solidFill>
                  <a:schemeClr val="bg1"/>
                </a:solidFill>
              </a:rPr>
              <a:t>In writing the post , user look in the drop down list which filled by other users , if he found a match he just select it , if not he add his own as new one but may , whatever , </a:t>
            </a:r>
            <a:endParaRPr lang="en-US" sz="1600" dirty="0">
              <a:solidFill>
                <a:schemeClr val="bg1"/>
              </a:solidFill>
            </a:endParaRPr>
          </a:p>
          <a:p>
            <a:endParaRPr lang="en-US" sz="1600" dirty="0" smtClean="0">
              <a:solidFill>
                <a:schemeClr val="bg1"/>
              </a:solidFill>
            </a:endParaRPr>
          </a:p>
          <a:p>
            <a:r>
              <a:rPr lang="en-US" sz="1600" dirty="0" smtClean="0">
                <a:solidFill>
                  <a:schemeClr val="bg1"/>
                </a:solidFill>
              </a:rPr>
              <a:t>It depends on readers when applying the filter , as he select from same drop list , what he select , is what he found </a:t>
            </a:r>
          </a:p>
          <a:p>
            <a:r>
              <a:rPr lang="en-US" sz="1600" dirty="0" smtClean="0">
                <a:solidFill>
                  <a:schemeClr val="bg1"/>
                </a:solidFill>
              </a:rPr>
              <a:t>Example , in example 3 , searching for cars , if writers 1 and 2 defined “cars A “ and writer  3 defined “cars A and B” ,  then if reader selected the choice “cars A” , he will not see writer 3 post , were its now in different network would be selected by interested users in cars A and B </a:t>
            </a:r>
            <a:r>
              <a:rPr lang="en-US" sz="1800" b="1" dirty="0" smtClean="0">
                <a:solidFill>
                  <a:schemeClr val="bg1"/>
                </a:solidFill>
              </a:rPr>
              <a:t>together</a:t>
            </a:r>
            <a:r>
              <a:rPr lang="en-US" sz="1600" dirty="0" smtClean="0">
                <a:solidFill>
                  <a:schemeClr val="bg1"/>
                </a:solidFill>
              </a:rPr>
              <a:t> ,and so on</a:t>
            </a:r>
            <a:endParaRPr lang="en-US" sz="1600" dirty="0">
              <a:solidFill>
                <a:schemeClr val="bg1"/>
              </a:solidFill>
            </a:endParaRPr>
          </a:p>
        </p:txBody>
      </p:sp>
    </p:spTree>
    <p:extLst>
      <p:ext uri="{BB962C8B-B14F-4D97-AF65-F5344CB8AC3E}">
        <p14:creationId xmlns:p14="http://schemas.microsoft.com/office/powerpoint/2010/main" val="40030783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25</a:t>
            </a:fld>
            <a:endParaRPr lang="en"/>
          </a:p>
        </p:txBody>
      </p:sp>
      <p:sp>
        <p:nvSpPr>
          <p:cNvPr id="3" name="Subtitle 2"/>
          <p:cNvSpPr>
            <a:spLocks noGrp="1"/>
          </p:cNvSpPr>
          <p:nvPr>
            <p:ph type="subTitle" idx="1"/>
          </p:nvPr>
        </p:nvSpPr>
        <p:spPr>
          <a:xfrm>
            <a:off x="3531067" y="4770304"/>
            <a:ext cx="2480400" cy="307500"/>
          </a:xfrm>
        </p:spPr>
        <p:txBody>
          <a:bodyPr/>
          <a:lstStyle/>
          <a:p>
            <a:pPr lvl="0"/>
            <a:r>
              <a:rPr lang="en-US" dirty="0"/>
              <a:t>Joynet Marketing | Pitch deck</a:t>
            </a:r>
          </a:p>
          <a:p>
            <a:endParaRPr lang="en-US" dirty="0"/>
          </a:p>
          <a:p>
            <a:endParaRPr lang="en-US" dirty="0"/>
          </a:p>
        </p:txBody>
      </p:sp>
      <p:sp>
        <p:nvSpPr>
          <p:cNvPr id="4" name="Subtitle 3"/>
          <p:cNvSpPr>
            <a:spLocks noGrp="1"/>
          </p:cNvSpPr>
          <p:nvPr>
            <p:ph type="subTitle" idx="2"/>
          </p:nvPr>
        </p:nvSpPr>
        <p:spPr/>
        <p:txBody>
          <a:bodyPr/>
          <a:lstStyle/>
          <a:p>
            <a:r>
              <a:rPr lang="en-US" dirty="0" smtClean="0"/>
              <a:t>Fav 2025</a:t>
            </a:r>
            <a:endParaRPr lang="en-US" dirty="0"/>
          </a:p>
        </p:txBody>
      </p:sp>
      <p:sp>
        <p:nvSpPr>
          <p:cNvPr id="5" name="Title 4"/>
          <p:cNvSpPr>
            <a:spLocks noGrp="1"/>
          </p:cNvSpPr>
          <p:nvPr>
            <p:ph type="title"/>
          </p:nvPr>
        </p:nvSpPr>
        <p:spPr>
          <a:xfrm>
            <a:off x="2839325" y="385980"/>
            <a:ext cx="3465300" cy="572700"/>
          </a:xfrm>
        </p:spPr>
        <p:txBody>
          <a:bodyPr/>
          <a:lstStyle/>
          <a:p>
            <a:r>
              <a:rPr lang="en-US" sz="2400" dirty="0" smtClean="0"/>
              <a:t>B</a:t>
            </a:r>
            <a:r>
              <a:rPr lang="en-US" sz="2000" dirty="0" smtClean="0"/>
              <a:t>enefits/Uses</a:t>
            </a:r>
            <a:r>
              <a:rPr lang="en-US" sz="2800" dirty="0" smtClean="0"/>
              <a:t> </a:t>
            </a:r>
            <a:endParaRPr lang="en-US" sz="2800" dirty="0"/>
          </a:p>
        </p:txBody>
      </p:sp>
      <p:sp>
        <p:nvSpPr>
          <p:cNvPr id="7" name="TextBox 6"/>
          <p:cNvSpPr txBox="1"/>
          <p:nvPr/>
        </p:nvSpPr>
        <p:spPr>
          <a:xfrm>
            <a:off x="940924" y="1354122"/>
            <a:ext cx="7875698" cy="3016210"/>
          </a:xfrm>
          <a:prstGeom prst="rect">
            <a:avLst/>
          </a:prstGeom>
          <a:noFill/>
        </p:spPr>
        <p:txBody>
          <a:bodyPr wrap="square" rtlCol="0">
            <a:spAutoFit/>
          </a:bodyPr>
          <a:lstStyle/>
          <a:p>
            <a:r>
              <a:rPr lang="en-US" sz="1600" dirty="0" smtClean="0">
                <a:solidFill>
                  <a:schemeClr val="bg1"/>
                </a:solidFill>
              </a:rPr>
              <a:t>Consider JN to work as a communication machine with basic  types :</a:t>
            </a:r>
          </a:p>
          <a:p>
            <a:endParaRPr lang="en-US" sz="1600" dirty="0">
              <a:solidFill>
                <a:schemeClr val="bg1"/>
              </a:solidFill>
            </a:endParaRPr>
          </a:p>
          <a:p>
            <a:pPr marL="342900" indent="-342900">
              <a:buClr>
                <a:srgbClr val="00B0F0"/>
              </a:buClr>
              <a:buFont typeface="+mj-lt"/>
              <a:buAutoNum type="arabicPeriod"/>
            </a:pPr>
            <a:r>
              <a:rPr lang="en-US" sz="1600" dirty="0" smtClean="0">
                <a:solidFill>
                  <a:schemeClr val="bg1"/>
                </a:solidFill>
              </a:rPr>
              <a:t>Central Advertisement for any business or service from home to large size were social marketing as a post- like provides this flexibility </a:t>
            </a:r>
          </a:p>
          <a:p>
            <a:pPr marL="342900" indent="-342900">
              <a:buClr>
                <a:srgbClr val="00B0F0"/>
              </a:buClr>
              <a:buFont typeface="+mj-lt"/>
              <a:buAutoNum type="arabicPeriod"/>
            </a:pPr>
            <a:r>
              <a:rPr lang="en-US" sz="1600" dirty="0" smtClean="0">
                <a:solidFill>
                  <a:schemeClr val="bg1"/>
                </a:solidFill>
              </a:rPr>
              <a:t>Public Announcement : for Event organizing , Hot offers , News , Updates ,Sharing Projects ..etc.</a:t>
            </a:r>
          </a:p>
          <a:p>
            <a:pPr marL="342900" indent="-342900">
              <a:buClr>
                <a:srgbClr val="00B0F0"/>
              </a:buClr>
              <a:buFont typeface="+mj-lt"/>
              <a:buAutoNum type="arabicPeriod"/>
            </a:pPr>
            <a:r>
              <a:rPr lang="en-US" sz="1600" dirty="0" smtClean="0">
                <a:solidFill>
                  <a:schemeClr val="bg1"/>
                </a:solidFill>
              </a:rPr>
              <a:t>Purchasing and inquiries : JN  is suitable to communicate with a major community of certain business type /niche , adding a request for price post , members of this community can answer directly providing the required prices</a:t>
            </a:r>
          </a:p>
          <a:p>
            <a:pPr marL="342900" indent="-342900">
              <a:buClr>
                <a:srgbClr val="00B0F0"/>
              </a:buClr>
              <a:buFont typeface="+mj-lt"/>
              <a:buAutoNum type="arabicPeriod"/>
            </a:pPr>
            <a:r>
              <a:rPr lang="en-US" sz="1600" dirty="0" smtClean="0">
                <a:solidFill>
                  <a:schemeClr val="bg1"/>
                </a:solidFill>
              </a:rPr>
              <a:t>Supply chain and affiliates networks could be used and applied easily over JN . </a:t>
            </a:r>
          </a:p>
          <a:p>
            <a:pPr marL="342900" indent="-342900">
              <a:buClr>
                <a:srgbClr val="0070C0"/>
              </a:buClr>
              <a:buFont typeface="+mj-lt"/>
              <a:buAutoNum type="arabicPeriod"/>
            </a:pPr>
            <a:endParaRPr lang="en-US" dirty="0" smtClean="0">
              <a:solidFill>
                <a:schemeClr val="bg1"/>
              </a:solidFill>
            </a:endParaRPr>
          </a:p>
          <a:p>
            <a:pPr>
              <a:buClr>
                <a:srgbClr val="0070C0"/>
              </a:buClr>
            </a:pPr>
            <a:r>
              <a:rPr lang="en-US" sz="1600" b="1" dirty="0" smtClean="0">
                <a:solidFill>
                  <a:schemeClr val="bg1"/>
                </a:solidFill>
              </a:rPr>
              <a:t>Example &gt;&gt;</a:t>
            </a:r>
            <a:endParaRPr lang="en-US" sz="1600" b="1" dirty="0">
              <a:solidFill>
                <a:schemeClr val="bg1"/>
              </a:solidFill>
            </a:endParaRPr>
          </a:p>
        </p:txBody>
      </p:sp>
    </p:spTree>
    <p:extLst>
      <p:ext uri="{BB962C8B-B14F-4D97-AF65-F5344CB8AC3E}">
        <p14:creationId xmlns:p14="http://schemas.microsoft.com/office/powerpoint/2010/main" val="1621510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26</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725633" y="447796"/>
            <a:ext cx="5249598" cy="572700"/>
          </a:xfrm>
        </p:spPr>
        <p:txBody>
          <a:bodyPr/>
          <a:lstStyle/>
          <a:p>
            <a:r>
              <a:rPr lang="en-US" sz="2400" dirty="0" smtClean="0"/>
              <a:t>Example 3 </a:t>
            </a:r>
            <a:br>
              <a:rPr lang="en-US" sz="2400" dirty="0" smtClean="0"/>
            </a:br>
            <a:r>
              <a:rPr lang="en-US" sz="2400" dirty="0" smtClean="0"/>
              <a:t>purchasing process </a:t>
            </a:r>
            <a:endParaRPr lang="en-US" sz="2400" dirty="0"/>
          </a:p>
        </p:txBody>
      </p:sp>
      <p:sp>
        <p:nvSpPr>
          <p:cNvPr id="7" name="TextBox 6"/>
          <p:cNvSpPr txBox="1"/>
          <p:nvPr/>
        </p:nvSpPr>
        <p:spPr>
          <a:xfrm>
            <a:off x="1242621" y="1652953"/>
            <a:ext cx="6658707" cy="2923877"/>
          </a:xfrm>
          <a:prstGeom prst="rect">
            <a:avLst/>
          </a:prstGeom>
          <a:noFill/>
        </p:spPr>
        <p:txBody>
          <a:bodyPr wrap="square" rtlCol="0">
            <a:spAutoFit/>
          </a:bodyPr>
          <a:lstStyle/>
          <a:p>
            <a:r>
              <a:rPr lang="en-US" dirty="0">
                <a:solidFill>
                  <a:schemeClr val="bg1"/>
                </a:solidFill>
              </a:rPr>
              <a:t>A company is purchasing computers desktops So we are targeting selling computers companies </a:t>
            </a:r>
          </a:p>
          <a:p>
            <a:endParaRPr lang="en-US" dirty="0">
              <a:solidFill>
                <a:schemeClr val="bg1"/>
              </a:solidFill>
            </a:endParaRPr>
          </a:p>
          <a:p>
            <a:r>
              <a:rPr lang="en-US" dirty="0">
                <a:solidFill>
                  <a:schemeClr val="bg1"/>
                </a:solidFill>
              </a:rPr>
              <a:t>Just create the post including the computer specs </a:t>
            </a:r>
            <a:r>
              <a:rPr lang="en-US" dirty="0" smtClean="0">
                <a:solidFill>
                  <a:schemeClr val="bg1"/>
                </a:solidFill>
              </a:rPr>
              <a:t>or brand </a:t>
            </a:r>
            <a:endParaRPr lang="en-US" dirty="0">
              <a:solidFill>
                <a:schemeClr val="bg1"/>
              </a:solidFill>
            </a:endParaRPr>
          </a:p>
          <a:p>
            <a:endParaRPr lang="en-US" dirty="0">
              <a:solidFill>
                <a:schemeClr val="bg1"/>
              </a:solidFill>
            </a:endParaRPr>
          </a:p>
          <a:p>
            <a:r>
              <a:rPr lang="en-US" sz="1800" dirty="0">
                <a:solidFill>
                  <a:schemeClr val="bg1"/>
                </a:solidFill>
              </a:rPr>
              <a:t>Save the post </a:t>
            </a:r>
            <a:r>
              <a:rPr lang="en-US" sz="1800" dirty="0" smtClean="0">
                <a:solidFill>
                  <a:schemeClr val="bg1"/>
                </a:solidFill>
              </a:rPr>
              <a:t>with </a:t>
            </a:r>
            <a:endParaRPr lang="en-US" sz="1800" dirty="0">
              <a:solidFill>
                <a:schemeClr val="bg1"/>
              </a:solidFill>
            </a:endParaRPr>
          </a:p>
          <a:p>
            <a:r>
              <a:rPr lang="en-US" sz="1600" b="1" dirty="0">
                <a:solidFill>
                  <a:srgbClr val="FFFF00"/>
                </a:solidFill>
              </a:rPr>
              <a:t>Type = </a:t>
            </a:r>
            <a:r>
              <a:rPr lang="en-US" sz="1600" b="1" dirty="0" smtClean="0">
                <a:solidFill>
                  <a:srgbClr val="FFFF00"/>
                </a:solidFill>
              </a:rPr>
              <a:t>sell/buy</a:t>
            </a:r>
          </a:p>
          <a:p>
            <a:r>
              <a:rPr lang="en-US" sz="1600" b="1" dirty="0" smtClean="0">
                <a:solidFill>
                  <a:srgbClr val="FFFF00"/>
                </a:solidFill>
              </a:rPr>
              <a:t>Category = technology , computers ,mobile </a:t>
            </a:r>
          </a:p>
          <a:p>
            <a:r>
              <a:rPr lang="en-US" sz="1600" b="1" dirty="0" smtClean="0">
                <a:solidFill>
                  <a:srgbClr val="FFFF00"/>
                </a:solidFill>
              </a:rPr>
              <a:t>Specialty = Desktop ( can add the brand )</a:t>
            </a:r>
          </a:p>
          <a:p>
            <a:endParaRPr lang="en-US" dirty="0" smtClean="0">
              <a:solidFill>
                <a:schemeClr val="bg1"/>
              </a:solidFill>
            </a:endParaRPr>
          </a:p>
          <a:p>
            <a:r>
              <a:rPr lang="en-US" dirty="0" smtClean="0">
                <a:solidFill>
                  <a:schemeClr val="bg1"/>
                </a:solidFill>
              </a:rPr>
              <a:t>Now computer-companies reading this post will reply with prices .</a:t>
            </a:r>
            <a:endParaRPr lang="en-US" dirty="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896041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27</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958911" y="305637"/>
            <a:ext cx="5226127" cy="572700"/>
          </a:xfrm>
        </p:spPr>
        <p:txBody>
          <a:bodyPr/>
          <a:lstStyle/>
          <a:p>
            <a:r>
              <a:rPr lang="en-US" dirty="0" smtClean="0">
                <a:solidFill>
                  <a:schemeClr val="accent1"/>
                </a:solidFill>
              </a:rPr>
              <a:t>03-Product Overview </a:t>
            </a:r>
            <a:endParaRPr lang="en-US" dirty="0">
              <a:solidFill>
                <a:schemeClr val="accent1"/>
              </a:solidFill>
            </a:endParaRPr>
          </a:p>
        </p:txBody>
      </p:sp>
      <p:sp>
        <p:nvSpPr>
          <p:cNvPr id="6" name="Subtitle 5"/>
          <p:cNvSpPr>
            <a:spLocks noGrp="1"/>
          </p:cNvSpPr>
          <p:nvPr>
            <p:ph type="subTitle" idx="3"/>
          </p:nvPr>
        </p:nvSpPr>
        <p:spPr>
          <a:xfrm>
            <a:off x="1647671" y="937075"/>
            <a:ext cx="5918997" cy="840975"/>
          </a:xfrm>
        </p:spPr>
        <p:txBody>
          <a:bodyPr/>
          <a:lstStyle/>
          <a:p>
            <a:r>
              <a:rPr lang="en-US" sz="1800" dirty="0" smtClean="0"/>
              <a:t>Joynet WIX –Website </a:t>
            </a:r>
            <a:r>
              <a:rPr lang="en-US" dirty="0" smtClean="0"/>
              <a:t>(registering soon as domain ) </a:t>
            </a:r>
          </a:p>
          <a:p>
            <a:r>
              <a:rPr lang="en-US" sz="1800" b="1" dirty="0" smtClean="0">
                <a:solidFill>
                  <a:srgbClr val="0070C0"/>
                </a:solidFill>
                <a:hlinkClick r:id="rId2"/>
              </a:rPr>
              <a:t>Visit  </a:t>
            </a:r>
            <a:r>
              <a:rPr lang="en-US" sz="2000" b="1" dirty="0" smtClean="0">
                <a:solidFill>
                  <a:schemeClr val="bg1"/>
                </a:solidFill>
              </a:rPr>
              <a:t>,  </a:t>
            </a:r>
            <a:r>
              <a:rPr lang="en-US" b="1" dirty="0" smtClean="0">
                <a:solidFill>
                  <a:schemeClr val="bg1"/>
                </a:solidFill>
                <a:hlinkClick r:id="rId3"/>
              </a:rPr>
              <a:t>visitors wix report </a:t>
            </a:r>
            <a:endParaRPr lang="en-US" sz="2000" b="1" dirty="0">
              <a:solidFill>
                <a:srgbClr val="0070C0"/>
              </a:solidFill>
            </a:endParaRPr>
          </a:p>
        </p:txBody>
      </p:sp>
      <p:sp>
        <p:nvSpPr>
          <p:cNvPr id="7" name="TextBox 6"/>
          <p:cNvSpPr txBox="1"/>
          <p:nvPr/>
        </p:nvSpPr>
        <p:spPr>
          <a:xfrm>
            <a:off x="269632" y="1836788"/>
            <a:ext cx="8675076" cy="2462213"/>
          </a:xfrm>
          <a:prstGeom prst="rect">
            <a:avLst/>
          </a:prstGeom>
          <a:noFill/>
        </p:spPr>
        <p:txBody>
          <a:bodyPr wrap="square" rtlCol="0">
            <a:spAutoFit/>
          </a:bodyPr>
          <a:lstStyle/>
          <a:p>
            <a:r>
              <a:rPr lang="en-US" sz="1600" dirty="0" smtClean="0">
                <a:solidFill>
                  <a:schemeClr val="bg1"/>
                </a:solidFill>
              </a:rPr>
              <a:t>The Complete solution is ready , DB is up and running through the website working as a mobile app same time , designed and hosted by </a:t>
            </a:r>
            <a:r>
              <a:rPr lang="en-US" sz="1800" b="1" dirty="0" smtClean="0">
                <a:solidFill>
                  <a:schemeClr val="bg1"/>
                </a:solidFill>
              </a:rPr>
              <a:t>WIX</a:t>
            </a:r>
            <a:r>
              <a:rPr lang="en-US" sz="1600" dirty="0" smtClean="0">
                <a:solidFill>
                  <a:schemeClr val="bg1"/>
                </a:solidFill>
              </a:rPr>
              <a:t> , </a:t>
            </a:r>
          </a:p>
          <a:p>
            <a:r>
              <a:rPr lang="en-US" sz="1600" dirty="0" smtClean="0">
                <a:solidFill>
                  <a:schemeClr val="bg1"/>
                </a:solidFill>
              </a:rPr>
              <a:t>The website having many features as :</a:t>
            </a:r>
          </a:p>
          <a:p>
            <a:endParaRPr lang="en-US" sz="1600" dirty="0" smtClean="0">
              <a:solidFill>
                <a:schemeClr val="bg1"/>
              </a:solidFill>
            </a:endParaRPr>
          </a:p>
          <a:p>
            <a:pPr marL="285750" indent="-285750">
              <a:buClr>
                <a:srgbClr val="00B0F0"/>
              </a:buClr>
              <a:buFont typeface="Wingdings" panose="05000000000000000000" pitchFamily="2" charset="2"/>
              <a:buChar char="v"/>
            </a:pPr>
            <a:r>
              <a:rPr lang="en-US" sz="1800" b="1" dirty="0" smtClean="0">
                <a:solidFill>
                  <a:schemeClr val="bg1"/>
                </a:solidFill>
              </a:rPr>
              <a:t>Service Catalog </a:t>
            </a:r>
            <a:r>
              <a:rPr lang="en-US" sz="1800" b="1" dirty="0" smtClean="0"/>
              <a:t> </a:t>
            </a:r>
            <a:r>
              <a:rPr lang="en-US" sz="1800" b="1" dirty="0" smtClean="0">
                <a:solidFill>
                  <a:schemeClr val="bg1"/>
                </a:solidFill>
              </a:rPr>
              <a:t>, web app (page) to apply  the marketing project </a:t>
            </a:r>
            <a:r>
              <a:rPr lang="en-US" sz="1800" b="1" dirty="0" smtClean="0">
                <a:solidFill>
                  <a:schemeClr val="bg1"/>
                </a:solidFill>
                <a:hlinkClick r:id="rId4"/>
              </a:rPr>
              <a:t>Visit</a:t>
            </a:r>
            <a:r>
              <a:rPr lang="en-US" b="1" dirty="0" smtClean="0">
                <a:solidFill>
                  <a:schemeClr val="bg1"/>
                </a:solidFill>
                <a:hlinkClick r:id="rId4"/>
              </a:rPr>
              <a:t> </a:t>
            </a:r>
            <a:endParaRPr lang="en-US" b="1" dirty="0" smtClean="0">
              <a:solidFill>
                <a:schemeClr val="bg1"/>
              </a:solidFill>
            </a:endParaRPr>
          </a:p>
          <a:p>
            <a:pPr>
              <a:buClr>
                <a:srgbClr val="00B0F0"/>
              </a:buClr>
            </a:pPr>
            <a:r>
              <a:rPr lang="en-US" sz="1600" b="1" dirty="0" smtClean="0">
                <a:solidFill>
                  <a:schemeClr val="bg1"/>
                </a:solidFill>
              </a:rPr>
              <a:t>     Includes all related web app pages </a:t>
            </a:r>
          </a:p>
          <a:p>
            <a:pPr marL="285750" indent="-285750">
              <a:buClr>
                <a:srgbClr val="00B0F0"/>
              </a:buClr>
              <a:buFont typeface="Wingdings" panose="05000000000000000000" pitchFamily="2" charset="2"/>
              <a:buChar char="v"/>
            </a:pPr>
            <a:r>
              <a:rPr lang="en-US" sz="1800" b="1" dirty="0" smtClean="0">
                <a:solidFill>
                  <a:schemeClr val="bg1"/>
                </a:solidFill>
              </a:rPr>
              <a:t>Wix Groups for discussion with complete social features </a:t>
            </a:r>
          </a:p>
          <a:p>
            <a:pPr marL="285750" indent="-285750">
              <a:buClr>
                <a:srgbClr val="00B0F0"/>
              </a:buClr>
              <a:buFont typeface="Wingdings" panose="05000000000000000000" pitchFamily="2" charset="2"/>
              <a:buChar char="v"/>
            </a:pPr>
            <a:r>
              <a:rPr lang="en-US" sz="1800" b="1" dirty="0">
                <a:solidFill>
                  <a:schemeClr val="bg1"/>
                </a:solidFill>
              </a:rPr>
              <a:t>E-store </a:t>
            </a:r>
            <a:r>
              <a:rPr lang="en-US" sz="1800" b="1" dirty="0" smtClean="0">
                <a:solidFill>
                  <a:srgbClr val="FFFF00"/>
                </a:solidFill>
              </a:rPr>
              <a:t>the joyshop </a:t>
            </a:r>
            <a:r>
              <a:rPr lang="en-US" sz="1800" b="1" dirty="0" smtClean="0">
                <a:solidFill>
                  <a:schemeClr val="bg1"/>
                </a:solidFill>
              </a:rPr>
              <a:t>, </a:t>
            </a:r>
            <a:r>
              <a:rPr lang="en-US" sz="1800" b="1" dirty="0">
                <a:solidFill>
                  <a:schemeClr val="bg1"/>
                </a:solidFill>
              </a:rPr>
              <a:t>E-books </a:t>
            </a:r>
            <a:r>
              <a:rPr lang="en-US" sz="1800" b="1" dirty="0" smtClean="0">
                <a:solidFill>
                  <a:schemeClr val="bg1"/>
                </a:solidFill>
              </a:rPr>
              <a:t>shop , Shared </a:t>
            </a:r>
            <a:r>
              <a:rPr lang="en-US" sz="1800" b="1" dirty="0">
                <a:solidFill>
                  <a:schemeClr val="bg1"/>
                </a:solidFill>
              </a:rPr>
              <a:t>gallery , file share </a:t>
            </a:r>
            <a:endParaRPr lang="en-US" sz="1800" b="1" dirty="0" smtClean="0">
              <a:solidFill>
                <a:schemeClr val="bg1"/>
              </a:solidFill>
            </a:endParaRPr>
          </a:p>
          <a:p>
            <a:pPr marL="285750" indent="-285750">
              <a:buClr>
                <a:srgbClr val="00B0F0"/>
              </a:buClr>
              <a:buFont typeface="Wingdings" panose="05000000000000000000" pitchFamily="2" charset="2"/>
              <a:buChar char="v"/>
            </a:pPr>
            <a:r>
              <a:rPr lang="en-US" sz="1800" b="1" dirty="0" smtClean="0">
                <a:solidFill>
                  <a:schemeClr val="bg1"/>
                </a:solidFill>
              </a:rPr>
              <a:t>Support and AI CHAT features </a:t>
            </a:r>
            <a:endParaRPr lang="en-US" sz="1800" b="1" dirty="0">
              <a:solidFill>
                <a:schemeClr val="bg1"/>
              </a:solidFill>
            </a:endParaRPr>
          </a:p>
        </p:txBody>
      </p:sp>
    </p:spTree>
    <p:extLst>
      <p:ext uri="{BB962C8B-B14F-4D97-AF65-F5344CB8AC3E}">
        <p14:creationId xmlns:p14="http://schemas.microsoft.com/office/powerpoint/2010/main" val="3231725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28</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958911" y="305637"/>
            <a:ext cx="5226127" cy="572700"/>
          </a:xfrm>
        </p:spPr>
        <p:txBody>
          <a:bodyPr/>
          <a:lstStyle/>
          <a:p>
            <a:r>
              <a:rPr lang="en-US" dirty="0" smtClean="0">
                <a:solidFill>
                  <a:schemeClr val="accent1"/>
                </a:solidFill>
              </a:rPr>
              <a:t>03-Product Overview </a:t>
            </a:r>
            <a:endParaRPr lang="en-US" dirty="0">
              <a:solidFill>
                <a:schemeClr val="accent1"/>
              </a:solidFill>
            </a:endParaRPr>
          </a:p>
        </p:txBody>
      </p:sp>
      <p:sp>
        <p:nvSpPr>
          <p:cNvPr id="6" name="Subtitle 5"/>
          <p:cNvSpPr>
            <a:spLocks noGrp="1"/>
          </p:cNvSpPr>
          <p:nvPr>
            <p:ph type="subTitle" idx="3"/>
          </p:nvPr>
        </p:nvSpPr>
        <p:spPr>
          <a:xfrm>
            <a:off x="1958911" y="995813"/>
            <a:ext cx="4610831" cy="840975"/>
          </a:xfrm>
        </p:spPr>
        <p:txBody>
          <a:bodyPr/>
          <a:lstStyle/>
          <a:p>
            <a:r>
              <a:rPr lang="en-US" sz="1800" dirty="0" smtClean="0"/>
              <a:t>Joynet Order Online </a:t>
            </a:r>
            <a:endParaRPr lang="en-US" sz="2000" b="1" dirty="0">
              <a:solidFill>
                <a:srgbClr val="0070C0"/>
              </a:solidFill>
            </a:endParaRPr>
          </a:p>
        </p:txBody>
      </p:sp>
      <p:sp>
        <p:nvSpPr>
          <p:cNvPr id="7" name="TextBox 6"/>
          <p:cNvSpPr txBox="1"/>
          <p:nvPr/>
        </p:nvSpPr>
        <p:spPr>
          <a:xfrm>
            <a:off x="269632" y="1836788"/>
            <a:ext cx="8675076" cy="2585323"/>
          </a:xfrm>
          <a:prstGeom prst="rect">
            <a:avLst/>
          </a:prstGeom>
          <a:noFill/>
        </p:spPr>
        <p:txBody>
          <a:bodyPr wrap="square" rtlCol="0">
            <a:spAutoFit/>
          </a:bodyPr>
          <a:lstStyle/>
          <a:p>
            <a:r>
              <a:rPr lang="en-US" sz="1800" dirty="0" smtClean="0">
                <a:solidFill>
                  <a:schemeClr val="bg1"/>
                </a:solidFill>
              </a:rPr>
              <a:t>Suggest to out customers as a business of any size , to provide online list for order by website visitors , This feature is technically supported in the App already as user can add photo  gallery attached in the post .</a:t>
            </a:r>
          </a:p>
          <a:p>
            <a:endParaRPr lang="en-US" sz="1800" dirty="0">
              <a:solidFill>
                <a:schemeClr val="bg1"/>
              </a:solidFill>
            </a:endParaRPr>
          </a:p>
          <a:p>
            <a:r>
              <a:rPr lang="en-US" sz="1800" dirty="0" smtClean="0">
                <a:solidFill>
                  <a:schemeClr val="bg1"/>
                </a:solidFill>
              </a:rPr>
              <a:t>Receiving approval from business and willing to corporate , we start this feature immediately were we expect it to have a good response  after 4-6 months from official lunch .</a:t>
            </a:r>
          </a:p>
          <a:p>
            <a:endParaRPr lang="en-US" sz="1800" dirty="0" smtClean="0">
              <a:solidFill>
                <a:schemeClr val="bg1"/>
              </a:solidFill>
            </a:endParaRPr>
          </a:p>
          <a:p>
            <a:r>
              <a:rPr lang="en-US" sz="1800" dirty="0" smtClean="0">
                <a:solidFill>
                  <a:schemeClr val="bg1"/>
                </a:solidFill>
              </a:rPr>
              <a:t>Our target to get sales commission to every sale , almost 1-3%  </a:t>
            </a:r>
            <a:endParaRPr lang="en-US" sz="2000" b="1" dirty="0">
              <a:solidFill>
                <a:schemeClr val="bg1"/>
              </a:solidFill>
            </a:endParaRPr>
          </a:p>
        </p:txBody>
      </p:sp>
    </p:spTree>
    <p:extLst>
      <p:ext uri="{BB962C8B-B14F-4D97-AF65-F5344CB8AC3E}">
        <p14:creationId xmlns:p14="http://schemas.microsoft.com/office/powerpoint/2010/main" val="991699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29</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2069129" y="280473"/>
            <a:ext cx="5566096" cy="572700"/>
          </a:xfrm>
        </p:spPr>
        <p:txBody>
          <a:bodyPr/>
          <a:lstStyle/>
          <a:p>
            <a:r>
              <a:rPr lang="en-US" sz="2400" dirty="0" smtClean="0"/>
              <a:t>Service catalog -web App </a:t>
            </a:r>
            <a:r>
              <a:rPr lang="en-US" dirty="0" smtClean="0"/>
              <a:t/>
            </a:r>
            <a:br>
              <a:rPr lang="en-US" dirty="0" smtClean="0"/>
            </a:br>
            <a:endParaRPr lang="en-US" dirty="0"/>
          </a:p>
        </p:txBody>
      </p:sp>
      <p:sp>
        <p:nvSpPr>
          <p:cNvPr id="6" name="Subtitle 5"/>
          <p:cNvSpPr>
            <a:spLocks noGrp="1"/>
          </p:cNvSpPr>
          <p:nvPr>
            <p:ph type="subTitle" idx="3"/>
          </p:nvPr>
        </p:nvSpPr>
        <p:spPr>
          <a:xfrm>
            <a:off x="841708" y="1825755"/>
            <a:ext cx="8020938" cy="1702891"/>
          </a:xfrm>
        </p:spPr>
        <p:txBody>
          <a:bodyPr/>
          <a:lstStyle/>
          <a:p>
            <a:pPr marL="139700" indent="0" algn="l"/>
            <a:r>
              <a:rPr lang="en-US" sz="2000" dirty="0" smtClean="0"/>
              <a:t>Main parts of the APP </a:t>
            </a:r>
          </a:p>
          <a:p>
            <a:pPr marL="139700" indent="0" algn="l"/>
            <a:endParaRPr lang="en-US" sz="1600" dirty="0" smtClean="0"/>
          </a:p>
          <a:p>
            <a:pPr algn="l">
              <a:lnSpc>
                <a:spcPct val="200000"/>
              </a:lnSpc>
              <a:buFont typeface="Courier New" panose="02070309020205020404" pitchFamily="49" charset="0"/>
              <a:buChar char="o"/>
            </a:pPr>
            <a:r>
              <a:rPr lang="en-US" sz="1800" dirty="0" smtClean="0"/>
              <a:t>The creating post , Workspace page</a:t>
            </a:r>
          </a:p>
          <a:p>
            <a:pPr algn="l">
              <a:lnSpc>
                <a:spcPct val="200000"/>
              </a:lnSpc>
              <a:buFont typeface="Courier New" panose="02070309020205020404" pitchFamily="49" charset="0"/>
              <a:buChar char="o"/>
            </a:pPr>
            <a:r>
              <a:rPr lang="en-US" sz="1800" dirty="0" smtClean="0"/>
              <a:t>User saved posts , My services page , Fav services page </a:t>
            </a:r>
          </a:p>
          <a:p>
            <a:pPr algn="l">
              <a:lnSpc>
                <a:spcPct val="200000"/>
              </a:lnSpc>
              <a:buFont typeface="Courier New" panose="02070309020205020404" pitchFamily="49" charset="0"/>
              <a:buChar char="o"/>
            </a:pPr>
            <a:r>
              <a:rPr lang="en-US" sz="1800" dirty="0" smtClean="0"/>
              <a:t>The browsing DB page , presents the unified sharing screen</a:t>
            </a:r>
          </a:p>
          <a:p>
            <a:pPr algn="l">
              <a:lnSpc>
                <a:spcPct val="200000"/>
              </a:lnSpc>
              <a:buFont typeface="Courier New" panose="02070309020205020404" pitchFamily="49" charset="0"/>
              <a:buChar char="o"/>
            </a:pPr>
            <a:r>
              <a:rPr lang="en-US" sz="1800" dirty="0" smtClean="0"/>
              <a:t>Full Tagging / Filtering  pages , utilities for DB searching  </a:t>
            </a:r>
          </a:p>
          <a:p>
            <a:pPr marL="139700" indent="0" algn="l">
              <a:lnSpc>
                <a:spcPct val="200000"/>
              </a:lnSpc>
            </a:pPr>
            <a:r>
              <a:rPr lang="en-US" sz="1800" dirty="0" smtClean="0">
                <a:solidFill>
                  <a:srgbClr val="FFFF00"/>
                </a:solidFill>
              </a:rPr>
              <a:t>Example : find all posts in </a:t>
            </a:r>
            <a:r>
              <a:rPr lang="en-US" sz="1800" u="sng" dirty="0" smtClean="0">
                <a:solidFill>
                  <a:srgbClr val="FFFF00"/>
                </a:solidFill>
              </a:rPr>
              <a:t>health</a:t>
            </a:r>
            <a:r>
              <a:rPr lang="en-US" sz="1800" dirty="0" smtClean="0">
                <a:solidFill>
                  <a:srgbClr val="FFFF00"/>
                </a:solidFill>
              </a:rPr>
              <a:t> </a:t>
            </a:r>
            <a:r>
              <a:rPr lang="en-US" sz="1800" b="1" u="sng" dirty="0" smtClean="0">
                <a:solidFill>
                  <a:srgbClr val="0070C0"/>
                </a:solidFill>
              </a:rPr>
              <a:t>and</a:t>
            </a:r>
            <a:r>
              <a:rPr lang="en-US" sz="1800" dirty="0" smtClean="0">
                <a:solidFill>
                  <a:srgbClr val="FFFF00"/>
                </a:solidFill>
              </a:rPr>
              <a:t> </a:t>
            </a:r>
            <a:r>
              <a:rPr lang="en-US" sz="1800" u="sng" dirty="0" smtClean="0">
                <a:solidFill>
                  <a:srgbClr val="FFFF00"/>
                </a:solidFill>
              </a:rPr>
              <a:t>education</a:t>
            </a:r>
            <a:r>
              <a:rPr lang="en-US" sz="1800" dirty="0" smtClean="0">
                <a:solidFill>
                  <a:srgbClr val="FFFF00"/>
                </a:solidFill>
              </a:rPr>
              <a:t> categories ..</a:t>
            </a:r>
            <a:endParaRPr lang="en-US" sz="1800" dirty="0">
              <a:solidFill>
                <a:srgbClr val="FFFF00"/>
              </a:solidFill>
            </a:endParaRPr>
          </a:p>
        </p:txBody>
      </p:sp>
    </p:spTree>
    <p:extLst>
      <p:ext uri="{BB962C8B-B14F-4D97-AF65-F5344CB8AC3E}">
        <p14:creationId xmlns:p14="http://schemas.microsoft.com/office/powerpoint/2010/main" val="427590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7"/>
          <p:cNvSpPr/>
          <p:nvPr/>
        </p:nvSpPr>
        <p:spPr>
          <a:xfrm>
            <a:off x="4196295" y="1677875"/>
            <a:ext cx="1295920" cy="2745900"/>
          </a:xfrm>
          <a:prstGeom prst="roundRect">
            <a:avLst>
              <a:gd name="adj" fmla="val 16667"/>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5850378" y="1677875"/>
            <a:ext cx="1472653" cy="2745900"/>
          </a:xfrm>
          <a:prstGeom prst="roundRect">
            <a:avLst>
              <a:gd name="adj" fmla="val 16667"/>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7671953" y="1677875"/>
            <a:ext cx="1192185" cy="2745900"/>
          </a:xfrm>
          <a:prstGeom prst="roundRect">
            <a:avLst>
              <a:gd name="adj" fmla="val 16667"/>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2365539" y="1677875"/>
            <a:ext cx="1406769" cy="2745900"/>
          </a:xfrm>
          <a:prstGeom prst="roundRect">
            <a:avLst>
              <a:gd name="adj" fmla="val 16667"/>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2658457" y="2051361"/>
            <a:ext cx="828000" cy="82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4424676" y="2051361"/>
            <a:ext cx="828000" cy="828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6130984" y="2051361"/>
            <a:ext cx="828000" cy="82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7819825" y="2051361"/>
            <a:ext cx="828000" cy="828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txBox="1">
            <a:spLocks noGrp="1"/>
          </p:cNvSpPr>
          <p:nvPr>
            <p:ph type="title"/>
          </p:nvPr>
        </p:nvSpPr>
        <p:spPr>
          <a:xfrm>
            <a:off x="2171557" y="3002206"/>
            <a:ext cx="1801800" cy="54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Problem vs solution</a:t>
            </a:r>
            <a:endParaRPr dirty="0"/>
          </a:p>
        </p:txBody>
      </p:sp>
      <p:sp>
        <p:nvSpPr>
          <p:cNvPr id="327" name="Google Shape;327;p37"/>
          <p:cNvSpPr txBox="1">
            <a:spLocks noGrp="1"/>
          </p:cNvSpPr>
          <p:nvPr>
            <p:ph type="title" idx="2"/>
          </p:nvPr>
        </p:nvSpPr>
        <p:spPr>
          <a:xfrm>
            <a:off x="2740507" y="2236611"/>
            <a:ext cx="663900" cy="4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02</a:t>
            </a:r>
            <a:endParaRPr dirty="0"/>
          </a:p>
        </p:txBody>
      </p:sp>
      <p:sp>
        <p:nvSpPr>
          <p:cNvPr id="328" name="Google Shape;328;p37"/>
          <p:cNvSpPr txBox="1">
            <a:spLocks noGrp="1"/>
          </p:cNvSpPr>
          <p:nvPr>
            <p:ph type="title" idx="3"/>
          </p:nvPr>
        </p:nvSpPr>
        <p:spPr>
          <a:xfrm>
            <a:off x="3910443" y="3002206"/>
            <a:ext cx="1801800" cy="54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Product overview</a:t>
            </a:r>
            <a:endParaRPr dirty="0"/>
          </a:p>
        </p:txBody>
      </p:sp>
      <p:sp>
        <p:nvSpPr>
          <p:cNvPr id="330" name="Google Shape;330;p37"/>
          <p:cNvSpPr txBox="1">
            <a:spLocks noGrp="1"/>
          </p:cNvSpPr>
          <p:nvPr>
            <p:ph type="title" idx="5"/>
          </p:nvPr>
        </p:nvSpPr>
        <p:spPr>
          <a:xfrm>
            <a:off x="4479393" y="2236761"/>
            <a:ext cx="6639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sp>
        <p:nvSpPr>
          <p:cNvPr id="331" name="Google Shape;331;p37"/>
          <p:cNvSpPr txBox="1">
            <a:spLocks noGrp="1"/>
          </p:cNvSpPr>
          <p:nvPr>
            <p:ph type="title" idx="6"/>
          </p:nvPr>
        </p:nvSpPr>
        <p:spPr>
          <a:xfrm>
            <a:off x="5644084" y="3002206"/>
            <a:ext cx="1801800" cy="54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Market &amp; competition</a:t>
            </a:r>
            <a:endParaRPr dirty="0"/>
          </a:p>
        </p:txBody>
      </p:sp>
      <p:sp>
        <p:nvSpPr>
          <p:cNvPr id="333" name="Google Shape;333;p37"/>
          <p:cNvSpPr txBox="1">
            <a:spLocks noGrp="1"/>
          </p:cNvSpPr>
          <p:nvPr>
            <p:ph type="title" idx="8"/>
          </p:nvPr>
        </p:nvSpPr>
        <p:spPr>
          <a:xfrm>
            <a:off x="6213034" y="2236611"/>
            <a:ext cx="663900" cy="4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04</a:t>
            </a:r>
            <a:endParaRPr dirty="0"/>
          </a:p>
        </p:txBody>
      </p:sp>
      <p:sp>
        <p:nvSpPr>
          <p:cNvPr id="334" name="Google Shape;334;p37"/>
          <p:cNvSpPr txBox="1">
            <a:spLocks noGrp="1"/>
          </p:cNvSpPr>
          <p:nvPr>
            <p:ph type="title" idx="9"/>
          </p:nvPr>
        </p:nvSpPr>
        <p:spPr>
          <a:xfrm>
            <a:off x="7332925" y="3002206"/>
            <a:ext cx="1801800" cy="54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Business model</a:t>
            </a:r>
            <a:endParaRPr/>
          </a:p>
        </p:txBody>
      </p:sp>
      <p:sp>
        <p:nvSpPr>
          <p:cNvPr id="336" name="Google Shape;336;p37"/>
          <p:cNvSpPr txBox="1">
            <a:spLocks noGrp="1"/>
          </p:cNvSpPr>
          <p:nvPr>
            <p:ph type="title" idx="14"/>
          </p:nvPr>
        </p:nvSpPr>
        <p:spPr>
          <a:xfrm>
            <a:off x="7901875" y="2236611"/>
            <a:ext cx="663900" cy="45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05</a:t>
            </a:r>
            <a:endParaRPr dirty="0"/>
          </a:p>
        </p:txBody>
      </p:sp>
      <p:sp>
        <p:nvSpPr>
          <p:cNvPr id="337" name="Google Shape;337;p37"/>
          <p:cNvSpPr txBox="1">
            <a:spLocks noGrp="1"/>
          </p:cNvSpPr>
          <p:nvPr>
            <p:ph type="title" idx="15"/>
          </p:nvPr>
        </p:nvSpPr>
        <p:spPr>
          <a:xfrm>
            <a:off x="713075" y="539400"/>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Table of contents</a:t>
            </a:r>
            <a:endParaRPr dirty="0"/>
          </a:p>
        </p:txBody>
      </p:sp>
      <p:sp>
        <p:nvSpPr>
          <p:cNvPr id="338" name="Google Shape;338;p37"/>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39" name="Google Shape;339;p37"/>
          <p:cNvSpPr txBox="1">
            <a:spLocks noGrp="1"/>
          </p:cNvSpPr>
          <p:nvPr>
            <p:ph type="subTitle" idx="16"/>
          </p:nvPr>
        </p:nvSpPr>
        <p:spPr>
          <a:xfrm>
            <a:off x="3331775" y="4623854"/>
            <a:ext cx="2480400" cy="30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Joynet Marketing </a:t>
            </a:r>
            <a:r>
              <a:rPr lang="en" dirty="0"/>
              <a:t>| Pitch deck</a:t>
            </a:r>
            <a:endParaRPr dirty="0"/>
          </a:p>
        </p:txBody>
      </p:sp>
      <p:sp>
        <p:nvSpPr>
          <p:cNvPr id="340" name="Google Shape;340;p37"/>
          <p:cNvSpPr txBox="1">
            <a:spLocks noGrp="1"/>
          </p:cNvSpPr>
          <p:nvPr>
            <p:ph type="subTitle" idx="17"/>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smtClean="0"/>
              <a:t>F</a:t>
            </a:r>
            <a:r>
              <a:rPr lang="en" dirty="0" smtClean="0"/>
              <a:t>eb 2025</a:t>
            </a:r>
            <a:endParaRPr dirty="0"/>
          </a:p>
        </p:txBody>
      </p:sp>
      <p:sp>
        <p:nvSpPr>
          <p:cNvPr id="22" name="Google Shape;320;p37"/>
          <p:cNvSpPr/>
          <p:nvPr/>
        </p:nvSpPr>
        <p:spPr>
          <a:xfrm>
            <a:off x="760662" y="1677875"/>
            <a:ext cx="1406769" cy="2745900"/>
          </a:xfrm>
          <a:prstGeom prst="roundRect">
            <a:avLst>
              <a:gd name="adj" fmla="val 16667"/>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1;p37"/>
          <p:cNvSpPr/>
          <p:nvPr/>
        </p:nvSpPr>
        <p:spPr>
          <a:xfrm>
            <a:off x="1053580" y="2051361"/>
            <a:ext cx="828000" cy="828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5;p37"/>
          <p:cNvSpPr txBox="1">
            <a:spLocks/>
          </p:cNvSpPr>
          <p:nvPr/>
        </p:nvSpPr>
        <p:spPr>
          <a:xfrm>
            <a:off x="566680" y="3002206"/>
            <a:ext cx="1801800" cy="544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1800"/>
              <a:buFont typeface="Poppins SemiBold"/>
              <a:buNone/>
              <a:defRPr sz="1800" b="0" i="0" u="none" strike="noStrike" cap="none">
                <a:solidFill>
                  <a:schemeClr val="lt1"/>
                </a:solidFill>
                <a:latin typeface="Poppins SemiBold"/>
                <a:ea typeface="Poppins SemiBold"/>
                <a:cs typeface="Poppins SemiBold"/>
                <a:sym typeface="Poppins SemiBold"/>
              </a:defRPr>
            </a:lvl9pPr>
          </a:lstStyle>
          <a:p>
            <a:r>
              <a:rPr lang="en-US" dirty="0" smtClean="0"/>
              <a:t>JN Technology</a:t>
            </a:r>
            <a:endParaRPr lang="en-US" dirty="0"/>
          </a:p>
        </p:txBody>
      </p:sp>
      <p:sp>
        <p:nvSpPr>
          <p:cNvPr id="25" name="Google Shape;327;p37"/>
          <p:cNvSpPr txBox="1">
            <a:spLocks/>
          </p:cNvSpPr>
          <p:nvPr/>
        </p:nvSpPr>
        <p:spPr>
          <a:xfrm>
            <a:off x="1135630" y="2236611"/>
            <a:ext cx="663900" cy="457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chemeClr val="lt1"/>
              </a:buClr>
              <a:buSzPts val="2500"/>
              <a:buFont typeface="Poppins SemiBold"/>
              <a:buNone/>
              <a:defRPr sz="2500" b="0" i="0" u="none" strike="noStrike" cap="none">
                <a:solidFill>
                  <a:schemeClr val="lt1"/>
                </a:solidFill>
                <a:latin typeface="Poppins SemiBold"/>
                <a:ea typeface="Poppins SemiBold"/>
                <a:cs typeface="Poppins SemiBold"/>
                <a:sym typeface="Poppins SemiBold"/>
              </a:defRPr>
            </a:lvl9pPr>
          </a:lstStyle>
          <a:p>
            <a:r>
              <a:rPr lang="en" dirty="0" smtClean="0"/>
              <a:t>01</a:t>
            </a:r>
            <a:endParaRPr lang="e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30</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560314" y="155478"/>
            <a:ext cx="6023321" cy="572700"/>
          </a:xfrm>
        </p:spPr>
        <p:txBody>
          <a:bodyPr/>
          <a:lstStyle/>
          <a:p>
            <a:r>
              <a:rPr lang="en-US" dirty="0" smtClean="0"/>
              <a:t>DEMO </a:t>
            </a:r>
            <a:br>
              <a:rPr lang="en-US" dirty="0" smtClean="0"/>
            </a:br>
            <a:r>
              <a:rPr lang="en-US" dirty="0" smtClean="0"/>
              <a:t>screen shots </a:t>
            </a:r>
            <a:endParaRPr lang="en-US" dirty="0"/>
          </a:p>
        </p:txBody>
      </p:sp>
      <p:sp>
        <p:nvSpPr>
          <p:cNvPr id="18" name="TextBox 17"/>
          <p:cNvSpPr txBox="1"/>
          <p:nvPr/>
        </p:nvSpPr>
        <p:spPr>
          <a:xfrm>
            <a:off x="281353" y="1022646"/>
            <a:ext cx="1946031" cy="369332"/>
          </a:xfrm>
          <a:prstGeom prst="rect">
            <a:avLst/>
          </a:prstGeom>
          <a:noFill/>
        </p:spPr>
        <p:txBody>
          <a:bodyPr wrap="square" rtlCol="0">
            <a:spAutoFit/>
          </a:bodyPr>
          <a:lstStyle/>
          <a:p>
            <a:r>
              <a:rPr lang="en-US" sz="1800" b="1" dirty="0" smtClean="0">
                <a:solidFill>
                  <a:srgbClr val="FFC000"/>
                </a:solidFill>
              </a:rPr>
              <a:t>Home screen</a:t>
            </a:r>
            <a:endParaRPr lang="en-US" sz="1800" b="1" dirty="0">
              <a:solidFill>
                <a:srgbClr val="FFC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59168"/>
            <a:ext cx="6972759" cy="2919047"/>
          </a:xfrm>
          <a:prstGeom prst="rect">
            <a:avLst/>
          </a:prstGeom>
        </p:spPr>
      </p:pic>
    </p:spTree>
    <p:extLst>
      <p:ext uri="{BB962C8B-B14F-4D97-AF65-F5344CB8AC3E}">
        <p14:creationId xmlns:p14="http://schemas.microsoft.com/office/powerpoint/2010/main" val="692796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31</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2025</a:t>
            </a:r>
            <a:endParaRPr lang="en-US" dirty="0"/>
          </a:p>
        </p:txBody>
      </p:sp>
      <p:sp>
        <p:nvSpPr>
          <p:cNvPr id="5" name="Title 4"/>
          <p:cNvSpPr>
            <a:spLocks noGrp="1"/>
          </p:cNvSpPr>
          <p:nvPr>
            <p:ph type="title"/>
          </p:nvPr>
        </p:nvSpPr>
        <p:spPr>
          <a:xfrm>
            <a:off x="1560314" y="155478"/>
            <a:ext cx="6023321" cy="572700"/>
          </a:xfrm>
        </p:spPr>
        <p:txBody>
          <a:bodyPr/>
          <a:lstStyle/>
          <a:p>
            <a:r>
              <a:rPr lang="en-US" dirty="0" smtClean="0"/>
              <a:t>DEMO </a:t>
            </a:r>
            <a:br>
              <a:rPr lang="en-US" dirty="0" smtClean="0"/>
            </a:br>
            <a:r>
              <a:rPr lang="en-US" dirty="0" smtClean="0"/>
              <a:t>screen shots </a:t>
            </a:r>
            <a:endParaRPr lang="en-US" dirty="0"/>
          </a:p>
        </p:txBody>
      </p:sp>
      <p:sp>
        <p:nvSpPr>
          <p:cNvPr id="18" name="TextBox 17"/>
          <p:cNvSpPr txBox="1"/>
          <p:nvPr/>
        </p:nvSpPr>
        <p:spPr>
          <a:xfrm>
            <a:off x="281353" y="1022646"/>
            <a:ext cx="1946031" cy="369332"/>
          </a:xfrm>
          <a:prstGeom prst="rect">
            <a:avLst/>
          </a:prstGeom>
          <a:noFill/>
        </p:spPr>
        <p:txBody>
          <a:bodyPr wrap="square" rtlCol="0">
            <a:spAutoFit/>
          </a:bodyPr>
          <a:lstStyle/>
          <a:p>
            <a:r>
              <a:rPr lang="en-US" sz="1800" b="1" dirty="0" smtClean="0">
                <a:solidFill>
                  <a:srgbClr val="FFC000"/>
                </a:solidFill>
              </a:rPr>
              <a:t>Service Catalog</a:t>
            </a:r>
            <a:endParaRPr lang="en-US" sz="1800" b="1" dirty="0">
              <a:solidFill>
                <a:srgbClr val="FFC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751" y="1391978"/>
            <a:ext cx="7717850" cy="3109684"/>
          </a:xfrm>
          <a:prstGeom prst="rect">
            <a:avLst/>
          </a:prstGeom>
        </p:spPr>
      </p:pic>
    </p:spTree>
    <p:extLst>
      <p:ext uri="{BB962C8B-B14F-4D97-AF65-F5344CB8AC3E}">
        <p14:creationId xmlns:p14="http://schemas.microsoft.com/office/powerpoint/2010/main" val="206354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32</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560314" y="155478"/>
            <a:ext cx="6023321" cy="572700"/>
          </a:xfrm>
        </p:spPr>
        <p:txBody>
          <a:bodyPr/>
          <a:lstStyle/>
          <a:p>
            <a:r>
              <a:rPr lang="en-US" dirty="0" smtClean="0"/>
              <a:t>DEMO </a:t>
            </a:r>
            <a:br>
              <a:rPr lang="en-US" dirty="0" smtClean="0"/>
            </a:br>
            <a:r>
              <a:rPr lang="en-US" dirty="0" smtClean="0"/>
              <a:t>screenshots </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43" y="1452178"/>
            <a:ext cx="4576111" cy="2877208"/>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860" y="1452178"/>
            <a:ext cx="4064819" cy="2877208"/>
          </a:xfrm>
          <a:prstGeom prst="rect">
            <a:avLst/>
          </a:prstGeom>
        </p:spPr>
      </p:pic>
      <p:sp>
        <p:nvSpPr>
          <p:cNvPr id="18" name="TextBox 17"/>
          <p:cNvSpPr txBox="1"/>
          <p:nvPr/>
        </p:nvSpPr>
        <p:spPr>
          <a:xfrm>
            <a:off x="281354" y="1022646"/>
            <a:ext cx="1278960" cy="369332"/>
          </a:xfrm>
          <a:prstGeom prst="rect">
            <a:avLst/>
          </a:prstGeom>
          <a:noFill/>
        </p:spPr>
        <p:txBody>
          <a:bodyPr wrap="square" rtlCol="0">
            <a:spAutoFit/>
          </a:bodyPr>
          <a:lstStyle/>
          <a:p>
            <a:r>
              <a:rPr lang="en-US" sz="1800" b="1" dirty="0" smtClean="0">
                <a:solidFill>
                  <a:srgbClr val="FFC000"/>
                </a:solidFill>
              </a:rPr>
              <a:t>Edit Post</a:t>
            </a:r>
            <a:endParaRPr lang="en-US" sz="1800" b="1" dirty="0">
              <a:solidFill>
                <a:srgbClr val="FFC000"/>
              </a:solidFill>
            </a:endParaRPr>
          </a:p>
        </p:txBody>
      </p:sp>
    </p:spTree>
    <p:extLst>
      <p:ext uri="{BB962C8B-B14F-4D97-AF65-F5344CB8AC3E}">
        <p14:creationId xmlns:p14="http://schemas.microsoft.com/office/powerpoint/2010/main" val="1107995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560314" y="155478"/>
            <a:ext cx="6023321" cy="572700"/>
          </a:xfrm>
        </p:spPr>
        <p:txBody>
          <a:bodyPr/>
          <a:lstStyle/>
          <a:p>
            <a:r>
              <a:rPr lang="en-US" dirty="0" smtClean="0"/>
              <a:t>DEMO </a:t>
            </a:r>
            <a:br>
              <a:rPr lang="en-US" dirty="0" smtClean="0"/>
            </a:br>
            <a:r>
              <a:rPr lang="en-US" dirty="0" smtClean="0"/>
              <a:t>screen shots </a:t>
            </a:r>
            <a:endParaRPr lang="en-US" dirty="0"/>
          </a:p>
        </p:txBody>
      </p:sp>
      <p:sp>
        <p:nvSpPr>
          <p:cNvPr id="18" name="TextBox 17"/>
          <p:cNvSpPr txBox="1"/>
          <p:nvPr/>
        </p:nvSpPr>
        <p:spPr>
          <a:xfrm>
            <a:off x="281354" y="1022646"/>
            <a:ext cx="2051538" cy="369332"/>
          </a:xfrm>
          <a:prstGeom prst="rect">
            <a:avLst/>
          </a:prstGeom>
          <a:noFill/>
        </p:spPr>
        <p:txBody>
          <a:bodyPr wrap="square" rtlCol="0">
            <a:spAutoFit/>
          </a:bodyPr>
          <a:lstStyle/>
          <a:p>
            <a:r>
              <a:rPr lang="en-US" sz="1800" b="1" dirty="0" smtClean="0">
                <a:solidFill>
                  <a:srgbClr val="FFC000"/>
                </a:solidFill>
              </a:rPr>
              <a:t>Browsing Posts</a:t>
            </a:r>
            <a:endParaRPr lang="en-US" sz="1800" b="1" dirty="0">
              <a:solidFill>
                <a:srgbClr val="FFC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14" y="1474039"/>
            <a:ext cx="3865756" cy="29572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74" y="1474039"/>
            <a:ext cx="4234502" cy="2957284"/>
          </a:xfrm>
          <a:prstGeom prst="rect">
            <a:avLst/>
          </a:prstGeom>
        </p:spPr>
      </p:pic>
    </p:spTree>
    <p:extLst>
      <p:ext uri="{BB962C8B-B14F-4D97-AF65-F5344CB8AC3E}">
        <p14:creationId xmlns:p14="http://schemas.microsoft.com/office/powerpoint/2010/main" val="3461320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1560314" y="155478"/>
            <a:ext cx="6023321" cy="572700"/>
          </a:xfrm>
        </p:spPr>
        <p:txBody>
          <a:bodyPr/>
          <a:lstStyle/>
          <a:p>
            <a:r>
              <a:rPr lang="en-US" dirty="0" smtClean="0"/>
              <a:t>DEMO </a:t>
            </a:r>
            <a:br>
              <a:rPr lang="en-US" dirty="0" smtClean="0"/>
            </a:br>
            <a:r>
              <a:rPr lang="en-US" dirty="0" smtClean="0"/>
              <a:t>screen shots </a:t>
            </a:r>
            <a:endParaRPr lang="en-US" dirty="0"/>
          </a:p>
        </p:txBody>
      </p:sp>
      <p:sp>
        <p:nvSpPr>
          <p:cNvPr id="18" name="TextBox 17"/>
          <p:cNvSpPr txBox="1"/>
          <p:nvPr/>
        </p:nvSpPr>
        <p:spPr>
          <a:xfrm>
            <a:off x="281354" y="1022646"/>
            <a:ext cx="2051538" cy="369332"/>
          </a:xfrm>
          <a:prstGeom prst="rect">
            <a:avLst/>
          </a:prstGeom>
          <a:noFill/>
        </p:spPr>
        <p:txBody>
          <a:bodyPr wrap="square" rtlCol="0">
            <a:spAutoFit/>
          </a:bodyPr>
          <a:lstStyle/>
          <a:p>
            <a:r>
              <a:rPr lang="en-US" sz="1800" b="1" dirty="0" smtClean="0">
                <a:solidFill>
                  <a:srgbClr val="FFC000"/>
                </a:solidFill>
              </a:rPr>
              <a:t>Mobile</a:t>
            </a:r>
            <a:endParaRPr lang="en-US" sz="1800" b="1" dirty="0">
              <a:solidFill>
                <a:srgbClr val="FFC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123" y="1323182"/>
            <a:ext cx="1639581" cy="31081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175" y="1323181"/>
            <a:ext cx="1745367" cy="310814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695" y="1323182"/>
            <a:ext cx="2275489" cy="3108140"/>
          </a:xfrm>
          <a:prstGeom prst="rect">
            <a:avLst/>
          </a:prstGeom>
        </p:spPr>
      </p:pic>
    </p:spTree>
    <p:extLst>
      <p:ext uri="{BB962C8B-B14F-4D97-AF65-F5344CB8AC3E}">
        <p14:creationId xmlns:p14="http://schemas.microsoft.com/office/powerpoint/2010/main" val="2653852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713075" y="539400"/>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Team</a:t>
            </a:r>
            <a:endParaRPr dirty="0"/>
          </a:p>
        </p:txBody>
      </p:sp>
      <p:sp>
        <p:nvSpPr>
          <p:cNvPr id="378" name="Google Shape;378;p41"/>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35</a:t>
            </a:fld>
            <a:endParaRPr/>
          </a:p>
        </p:txBody>
      </p:sp>
      <p:sp>
        <p:nvSpPr>
          <p:cNvPr id="379" name="Google Shape;379;p41"/>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p>
            <a:pPr lvl="0"/>
            <a:r>
              <a:rPr lang="en-US" dirty="0"/>
              <a:t>Joynet Marketing | Pitch deck</a:t>
            </a:r>
          </a:p>
        </p:txBody>
      </p:sp>
      <p:sp>
        <p:nvSpPr>
          <p:cNvPr id="380" name="Google Shape;380;p41"/>
          <p:cNvSpPr txBox="1">
            <a:spLocks noGrp="1"/>
          </p:cNvSpPr>
          <p:nvPr>
            <p:ph type="subTitle" idx="3"/>
          </p:nvPr>
        </p:nvSpPr>
        <p:spPr>
          <a:xfrm>
            <a:off x="1186175" y="3751469"/>
            <a:ext cx="2145600" cy="5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Founder ,computer engineer </a:t>
            </a:r>
          </a:p>
          <a:p>
            <a:pPr marL="0" lvl="0" indent="0" algn="ctr" rtl="0">
              <a:spcBef>
                <a:spcPts val="0"/>
              </a:spcBef>
              <a:spcAft>
                <a:spcPts val="0"/>
              </a:spcAft>
              <a:buNone/>
            </a:pPr>
            <a:r>
              <a:rPr lang="en" dirty="0" smtClean="0"/>
              <a:t>h4joynet@gmaill.com</a:t>
            </a:r>
            <a:endParaRPr dirty="0"/>
          </a:p>
        </p:txBody>
      </p:sp>
      <p:sp>
        <p:nvSpPr>
          <p:cNvPr id="381" name="Google Shape;381;p41"/>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Fab 2025</a:t>
            </a:r>
            <a:endParaRPr dirty="0"/>
          </a:p>
        </p:txBody>
      </p:sp>
      <p:sp>
        <p:nvSpPr>
          <p:cNvPr id="382" name="Google Shape;382;p41"/>
          <p:cNvSpPr txBox="1">
            <a:spLocks noGrp="1"/>
          </p:cNvSpPr>
          <p:nvPr>
            <p:ph type="subTitle" idx="4"/>
          </p:nvPr>
        </p:nvSpPr>
        <p:spPr>
          <a:xfrm>
            <a:off x="743429" y="3219366"/>
            <a:ext cx="3031091"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Eng. Husam Hamdeh</a:t>
            </a:r>
            <a:endParaRPr dirty="0"/>
          </a:p>
        </p:txBody>
      </p:sp>
      <p:sp>
        <p:nvSpPr>
          <p:cNvPr id="383" name="Google Shape;383;p41"/>
          <p:cNvSpPr txBox="1">
            <a:spLocks noGrp="1"/>
          </p:cNvSpPr>
          <p:nvPr>
            <p:ph type="subTitle" idx="5"/>
          </p:nvPr>
        </p:nvSpPr>
        <p:spPr>
          <a:xfrm>
            <a:off x="4667970" y="3724164"/>
            <a:ext cx="3324564" cy="5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a:t>
            </a:r>
            <a:r>
              <a:rPr lang="en" dirty="0" smtClean="0"/>
              <a:t>o-founder, Financial Manager</a:t>
            </a:r>
          </a:p>
          <a:p>
            <a:pPr marL="0" lvl="0" indent="0"/>
            <a:r>
              <a:rPr lang="en" dirty="0" smtClean="0"/>
              <a:t> </a:t>
            </a:r>
            <a:r>
              <a:rPr lang="en-US" dirty="0"/>
              <a:t>nzuodezuode@gmail.com</a:t>
            </a:r>
            <a:endParaRPr lang="en" dirty="0" smtClean="0"/>
          </a:p>
          <a:p>
            <a:pPr marL="0" lvl="0" indent="0" algn="ctr" rtl="0">
              <a:spcBef>
                <a:spcPts val="0"/>
              </a:spcBef>
              <a:spcAft>
                <a:spcPts val="0"/>
              </a:spcAft>
              <a:buNone/>
            </a:pPr>
            <a:endParaRPr dirty="0"/>
          </a:p>
        </p:txBody>
      </p:sp>
      <p:sp>
        <p:nvSpPr>
          <p:cNvPr id="384" name="Google Shape;384;p41"/>
          <p:cNvSpPr txBox="1">
            <a:spLocks noGrp="1"/>
          </p:cNvSpPr>
          <p:nvPr>
            <p:ph type="subTitle" idx="6"/>
          </p:nvPr>
        </p:nvSpPr>
        <p:spPr>
          <a:xfrm>
            <a:off x="5187325" y="3165539"/>
            <a:ext cx="214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Nemer Alzuode</a:t>
            </a:r>
            <a:endParaRPr dirty="0"/>
          </a:p>
        </p:txBody>
      </p:sp>
      <p:pic>
        <p:nvPicPr>
          <p:cNvPr id="387" name="Google Shape;387;p41"/>
          <p:cNvPicPr preferRelativeResize="0"/>
          <p:nvPr/>
        </p:nvPicPr>
        <p:blipFill>
          <a:blip r:embed="rId3">
            <a:extLst>
              <a:ext uri="{28A0092B-C50C-407E-A947-70E740481C1C}">
                <a14:useLocalDpi xmlns:a14="http://schemas.microsoft.com/office/drawing/2010/main" val="0"/>
              </a:ext>
            </a:extLst>
          </a:blip>
          <a:stretch>
            <a:fillRect/>
          </a:stretch>
        </p:blipFill>
        <p:spPr>
          <a:xfrm>
            <a:off x="1010405" y="1351768"/>
            <a:ext cx="2071087" cy="1897907"/>
          </a:xfrm>
          <a:prstGeom prst="ellipse">
            <a:avLst/>
          </a:prstGeom>
          <a:noFill/>
          <a:ln>
            <a:noFill/>
          </a:ln>
        </p:spPr>
      </p:pic>
      <p:sp>
        <p:nvSpPr>
          <p:cNvPr id="390" name="Google Shape;390;p41"/>
          <p:cNvSpPr/>
          <p:nvPr/>
        </p:nvSpPr>
        <p:spPr>
          <a:xfrm rot="-3253444">
            <a:off x="709929" y="1283992"/>
            <a:ext cx="1492772" cy="1492772"/>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roup 3"/>
          <p:cNvGrpSpPr/>
          <p:nvPr/>
        </p:nvGrpSpPr>
        <p:grpSpPr>
          <a:xfrm>
            <a:off x="5436157" y="1206210"/>
            <a:ext cx="1936360" cy="1623628"/>
            <a:chOff x="4128191" y="1189159"/>
            <a:chExt cx="1936360" cy="1623628"/>
          </a:xfrm>
        </p:grpSpPr>
        <p:sp>
          <p:nvSpPr>
            <p:cNvPr id="391" name="Google Shape;391;p41"/>
            <p:cNvSpPr/>
            <p:nvPr/>
          </p:nvSpPr>
          <p:spPr>
            <a:xfrm flipH="1">
              <a:off x="4571975" y="1320211"/>
              <a:ext cx="1492576" cy="1492576"/>
            </a:xfrm>
            <a:prstGeom prst="ellipse">
              <a:avLst/>
            </a:prstGeom>
            <a:gradFill>
              <a:gsLst>
                <a:gs pos="0">
                  <a:srgbClr val="FFFFFF">
                    <a:alpha val="0"/>
                    <a:alpha val="20540"/>
                  </a:srgbClr>
                </a:gs>
                <a:gs pos="100000">
                  <a:srgbClr val="CC527A">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0;p41"/>
            <p:cNvSpPr/>
            <p:nvPr/>
          </p:nvSpPr>
          <p:spPr>
            <a:xfrm rot="-3253444">
              <a:off x="4128191" y="1189159"/>
              <a:ext cx="1492772" cy="1492772"/>
            </a:xfrm>
            <a:prstGeom prst="ellipse">
              <a:avLst/>
            </a:prstGeom>
            <a:gradFill>
              <a:gsLst>
                <a:gs pos="0">
                  <a:schemeClr val="accent2">
                    <a:alpha val="20540"/>
                  </a:schemeClr>
                </a:gs>
                <a:gs pos="100000">
                  <a:srgbClr val="737373">
                    <a:alpha val="0"/>
                    <a:alpha val="2054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75" y="1333055"/>
              <a:ext cx="1175615" cy="1314072"/>
            </a:xfrm>
            <a:prstGeom prst="rect">
              <a:avLst/>
            </a:pr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36</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7" name="Rectangle 6"/>
          <p:cNvSpPr/>
          <p:nvPr/>
        </p:nvSpPr>
        <p:spPr>
          <a:xfrm>
            <a:off x="319315" y="1076712"/>
            <a:ext cx="8505372" cy="3046988"/>
          </a:xfrm>
          <a:prstGeom prst="rect">
            <a:avLst/>
          </a:prstGeom>
        </p:spPr>
        <p:txBody>
          <a:bodyPr wrap="square">
            <a:spAutoFit/>
          </a:bodyPr>
          <a:lstStyle/>
          <a:p>
            <a:r>
              <a:rPr lang="en-US" sz="2400" b="1" dirty="0">
                <a:solidFill>
                  <a:schemeClr val="bg2">
                    <a:lumMod val="20000"/>
                    <a:lumOff val="80000"/>
                  </a:schemeClr>
                </a:solidFill>
                <a:latin typeface="Calibri" panose="020F0502020204030204" pitchFamily="34" charset="0"/>
              </a:rPr>
              <a:t>Target Customers</a:t>
            </a:r>
          </a:p>
          <a:p>
            <a:pPr marL="342900" indent="-342900">
              <a:lnSpc>
                <a:spcPct val="200000"/>
              </a:lnSpc>
              <a:buClr>
                <a:srgbClr val="00B0F0"/>
              </a:buClr>
              <a:buSzPct val="104000"/>
              <a:buFont typeface="Wingdings" panose="05000000000000000000" pitchFamily="2" charset="2"/>
              <a:buChar char="§"/>
            </a:pPr>
            <a:r>
              <a:rPr lang="en-US" sz="1800" b="1" dirty="0" smtClean="0">
                <a:solidFill>
                  <a:schemeClr val="bg1"/>
                </a:solidFill>
              </a:rPr>
              <a:t>General </a:t>
            </a:r>
            <a:r>
              <a:rPr lang="en-US" sz="1800" b="1" dirty="0">
                <a:solidFill>
                  <a:schemeClr val="bg1"/>
                </a:solidFill>
              </a:rPr>
              <a:t>Society </a:t>
            </a:r>
            <a:r>
              <a:rPr lang="en-US" sz="1800" b="1" dirty="0" smtClean="0">
                <a:solidFill>
                  <a:schemeClr val="bg1"/>
                </a:solidFill>
              </a:rPr>
              <a:t>Customers </a:t>
            </a:r>
            <a:r>
              <a:rPr lang="en-US" sz="1800" b="1" dirty="0">
                <a:solidFill>
                  <a:schemeClr val="bg1"/>
                </a:solidFill>
              </a:rPr>
              <a:t>: </a:t>
            </a:r>
            <a:r>
              <a:rPr lang="en-US" sz="1800" dirty="0">
                <a:solidFill>
                  <a:schemeClr val="bg1"/>
                </a:solidFill>
              </a:rPr>
              <a:t>resolve daily issues ,get offers , shopping ,discounts </a:t>
            </a:r>
            <a:r>
              <a:rPr lang="en-US" sz="1800" dirty="0" smtClean="0">
                <a:solidFill>
                  <a:schemeClr val="bg1"/>
                </a:solidFill>
              </a:rPr>
              <a:t>, Persons over 20 years old </a:t>
            </a:r>
            <a:endParaRPr lang="en-US" sz="1800" dirty="0">
              <a:solidFill>
                <a:schemeClr val="bg1"/>
              </a:solidFill>
            </a:endParaRPr>
          </a:p>
          <a:p>
            <a:pPr marL="342900" indent="-342900">
              <a:buClr>
                <a:srgbClr val="00B0F0"/>
              </a:buClr>
              <a:buSzPct val="104000"/>
              <a:buFont typeface="Wingdings" panose="05000000000000000000" pitchFamily="2" charset="2"/>
              <a:buChar char="§"/>
            </a:pPr>
            <a:r>
              <a:rPr lang="en-US" sz="1800" b="1" dirty="0">
                <a:solidFill>
                  <a:schemeClr val="bg1"/>
                </a:solidFill>
              </a:rPr>
              <a:t>Idea , Prototype ,Startups (most concern)</a:t>
            </a:r>
            <a:r>
              <a:rPr lang="en-US" sz="2000" b="1" dirty="0">
                <a:solidFill>
                  <a:schemeClr val="bg1"/>
                </a:solidFill>
              </a:rPr>
              <a:t> :</a:t>
            </a:r>
            <a:r>
              <a:rPr lang="en-US" sz="2000" dirty="0">
                <a:solidFill>
                  <a:schemeClr val="bg1"/>
                </a:solidFill>
              </a:rPr>
              <a:t> </a:t>
            </a:r>
          </a:p>
          <a:p>
            <a:pPr>
              <a:buClr>
                <a:srgbClr val="00B0F0"/>
              </a:buClr>
              <a:buSzPct val="104000"/>
            </a:pPr>
            <a:r>
              <a:rPr lang="en-US" sz="2000" dirty="0" smtClean="0">
                <a:solidFill>
                  <a:schemeClr val="bg1"/>
                </a:solidFill>
              </a:rPr>
              <a:t>   </a:t>
            </a:r>
            <a:r>
              <a:rPr lang="en-US" sz="1800" dirty="0">
                <a:solidFill>
                  <a:schemeClr val="bg1"/>
                </a:solidFill>
              </a:rPr>
              <a:t>exchange information's , find solutions ,ask specialists , contact traders ..etc. </a:t>
            </a:r>
            <a:endParaRPr lang="en-US" sz="2000" dirty="0">
              <a:solidFill>
                <a:schemeClr val="bg1"/>
              </a:solidFill>
            </a:endParaRPr>
          </a:p>
          <a:p>
            <a:pPr>
              <a:buClr>
                <a:srgbClr val="00B0F0"/>
              </a:buClr>
              <a:buSzPct val="104000"/>
            </a:pPr>
            <a:r>
              <a:rPr lang="en-US" sz="2000" dirty="0">
                <a:solidFill>
                  <a:schemeClr val="bg1"/>
                </a:solidFill>
              </a:rPr>
              <a:t>    </a:t>
            </a:r>
            <a:r>
              <a:rPr lang="en-US" sz="1800" dirty="0">
                <a:solidFill>
                  <a:schemeClr val="bg1"/>
                </a:solidFill>
              </a:rPr>
              <a:t>find key partners , funding , sharing business ideas</a:t>
            </a:r>
          </a:p>
          <a:p>
            <a:pPr marL="342900" indent="-342900">
              <a:lnSpc>
                <a:spcPct val="200000"/>
              </a:lnSpc>
              <a:buClr>
                <a:srgbClr val="00B0F0"/>
              </a:buClr>
              <a:buSzPct val="104000"/>
              <a:buFont typeface="Wingdings" panose="05000000000000000000" pitchFamily="2" charset="2"/>
              <a:buChar char="§"/>
            </a:pPr>
            <a:r>
              <a:rPr lang="en-US" sz="1800" b="1" dirty="0">
                <a:solidFill>
                  <a:schemeClr val="bg1"/>
                </a:solidFill>
              </a:rPr>
              <a:t>Small to Medium  </a:t>
            </a:r>
            <a:r>
              <a:rPr lang="en-US" sz="1800" dirty="0">
                <a:solidFill>
                  <a:schemeClr val="bg1"/>
                </a:solidFill>
              </a:rPr>
              <a:t>: selling </a:t>
            </a:r>
            <a:r>
              <a:rPr lang="en-US" sz="1800" dirty="0" smtClean="0">
                <a:solidFill>
                  <a:schemeClr val="bg1"/>
                </a:solidFill>
              </a:rPr>
              <a:t>and  </a:t>
            </a:r>
            <a:r>
              <a:rPr lang="en-US" sz="1800" dirty="0">
                <a:solidFill>
                  <a:schemeClr val="bg1"/>
                </a:solidFill>
              </a:rPr>
              <a:t>marketing etc</a:t>
            </a:r>
            <a:r>
              <a:rPr lang="en-US" sz="1800" dirty="0" smtClean="0">
                <a:solidFill>
                  <a:schemeClr val="bg1"/>
                </a:solidFill>
              </a:rPr>
              <a:t>.</a:t>
            </a:r>
            <a:endParaRPr lang="en-US" sz="1800" dirty="0">
              <a:solidFill>
                <a:schemeClr val="bg1"/>
              </a:solidFill>
            </a:endParaRPr>
          </a:p>
        </p:txBody>
      </p:sp>
      <p:sp>
        <p:nvSpPr>
          <p:cNvPr id="9" name="Rectangle 8"/>
          <p:cNvSpPr/>
          <p:nvPr/>
        </p:nvSpPr>
        <p:spPr>
          <a:xfrm>
            <a:off x="2999268" y="364970"/>
            <a:ext cx="4891665" cy="892552"/>
          </a:xfrm>
          <a:prstGeom prst="rect">
            <a:avLst/>
          </a:prstGeom>
        </p:spPr>
        <p:txBody>
          <a:bodyPr wrap="square">
            <a:spAutoFit/>
          </a:bodyPr>
          <a:lstStyle/>
          <a:p>
            <a:pPr lvl="0"/>
            <a:r>
              <a:rPr lang="en-US" sz="2800" b="1" dirty="0" smtClean="0">
                <a:solidFill>
                  <a:schemeClr val="accent1"/>
                </a:solidFill>
              </a:rPr>
              <a:t>04-Market &amp; Competition</a:t>
            </a:r>
            <a:endParaRPr lang="en-US" sz="2800" b="1" dirty="0">
              <a:solidFill>
                <a:schemeClr val="accent1"/>
              </a:solidFill>
            </a:endParaRPr>
          </a:p>
          <a:p>
            <a:endParaRPr lang="en-US" sz="2400" b="1" dirty="0"/>
          </a:p>
        </p:txBody>
      </p:sp>
    </p:spTree>
    <p:extLst>
      <p:ext uri="{BB962C8B-B14F-4D97-AF65-F5344CB8AC3E}">
        <p14:creationId xmlns:p14="http://schemas.microsoft.com/office/powerpoint/2010/main" val="2541862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0"/>
          <p:cNvSpPr/>
          <p:nvPr/>
        </p:nvSpPr>
        <p:spPr>
          <a:xfrm>
            <a:off x="348342" y="1248229"/>
            <a:ext cx="8606971" cy="3049546"/>
          </a:xfrm>
          <a:prstGeom prst="roundRect">
            <a:avLst>
              <a:gd name="adj" fmla="val 11419"/>
            </a:avLst>
          </a:prstGeom>
          <a:solidFill>
            <a:srgbClr val="FFFFFF">
              <a:alpha val="20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smtClean="0">
                <a:solidFill>
                  <a:schemeClr val="bg1"/>
                </a:solidFill>
              </a:rPr>
              <a:t>Main competitor found in locally is </a:t>
            </a:r>
            <a:r>
              <a:rPr lang="en-US" sz="1800" dirty="0" smtClean="0">
                <a:solidFill>
                  <a:srgbClr val="00B0F0"/>
                </a:solidFill>
                <a:hlinkClick r:id="rId3"/>
              </a:rPr>
              <a:t>souq almaftouh</a:t>
            </a:r>
            <a:r>
              <a:rPr lang="en-US" sz="1800" dirty="0" smtClean="0">
                <a:solidFill>
                  <a:srgbClr val="00B0F0"/>
                </a:solidFill>
              </a:rPr>
              <a:t> </a:t>
            </a:r>
            <a:r>
              <a:rPr lang="en-US" sz="1800" dirty="0" smtClean="0">
                <a:solidFill>
                  <a:schemeClr val="bg1"/>
                </a:solidFill>
              </a:rPr>
              <a:t>  sell/buy website , as selling is the common business module , but </a:t>
            </a:r>
          </a:p>
          <a:p>
            <a:pPr marL="0" lvl="0" indent="0" algn="l" rtl="0">
              <a:spcBef>
                <a:spcPts val="0"/>
              </a:spcBef>
              <a:spcAft>
                <a:spcPts val="0"/>
              </a:spcAft>
              <a:buNone/>
            </a:pPr>
            <a:r>
              <a:rPr lang="en-US" sz="1800" dirty="0" smtClean="0">
                <a:solidFill>
                  <a:schemeClr val="bg1"/>
                </a:solidFill>
              </a:rPr>
              <a:t>Joynet considered to have other goals as communication business for marketing , with social environment , expected to be little away from direct comparison , </a:t>
            </a:r>
          </a:p>
          <a:p>
            <a:pPr marL="0" lvl="0" indent="0" algn="l" rtl="0">
              <a:spcBef>
                <a:spcPts val="0"/>
              </a:spcBef>
              <a:spcAft>
                <a:spcPts val="0"/>
              </a:spcAft>
              <a:buNone/>
            </a:pPr>
            <a:endParaRPr lang="en-US" sz="1800" dirty="0">
              <a:solidFill>
                <a:schemeClr val="bg1"/>
              </a:solidFill>
            </a:endParaRPr>
          </a:p>
          <a:p>
            <a:pPr marL="0" lvl="0" indent="0" algn="l" rtl="0">
              <a:spcBef>
                <a:spcPts val="0"/>
              </a:spcBef>
              <a:spcAft>
                <a:spcPts val="0"/>
              </a:spcAft>
              <a:buNone/>
            </a:pPr>
            <a:r>
              <a:rPr lang="en-US" sz="1800" dirty="0" smtClean="0">
                <a:solidFill>
                  <a:schemeClr val="bg1"/>
                </a:solidFill>
              </a:rPr>
              <a:t>Outside talking about social media , in JN we provide a free marketing , direct organized communication , JN is dedicated for business wise having its own technology ,and methods , although it uses social effects . In the end a business markets its services every were its being effective , and this is our target </a:t>
            </a:r>
          </a:p>
          <a:p>
            <a:pPr marL="0" lvl="0" indent="0" algn="l" rtl="0">
              <a:spcBef>
                <a:spcPts val="0"/>
              </a:spcBef>
              <a:spcAft>
                <a:spcPts val="0"/>
              </a:spcAft>
              <a:buNone/>
            </a:pPr>
            <a:endParaRPr dirty="0">
              <a:solidFill>
                <a:schemeClr val="bg1"/>
              </a:solidFill>
            </a:endParaRPr>
          </a:p>
        </p:txBody>
      </p:sp>
      <p:sp>
        <p:nvSpPr>
          <p:cNvPr id="583" name="Google Shape;583;p50"/>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37</a:t>
            </a:fld>
            <a:endParaRPr/>
          </a:p>
        </p:txBody>
      </p:sp>
      <p:sp>
        <p:nvSpPr>
          <p:cNvPr id="584" name="Google Shape;584;p50"/>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Product vision | Pitch deck</a:t>
            </a:r>
            <a:endParaRPr/>
          </a:p>
        </p:txBody>
      </p:sp>
      <p:sp>
        <p:nvSpPr>
          <p:cNvPr id="585" name="Google Shape;585;p50"/>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2024</a:t>
            </a:r>
            <a:endParaRPr dirty="0"/>
          </a:p>
        </p:txBody>
      </p:sp>
      <p:sp>
        <p:nvSpPr>
          <p:cNvPr id="586" name="Google Shape;586;p50"/>
          <p:cNvSpPr txBox="1">
            <a:spLocks noGrp="1"/>
          </p:cNvSpPr>
          <p:nvPr>
            <p:ph type="title"/>
          </p:nvPr>
        </p:nvSpPr>
        <p:spPr>
          <a:xfrm>
            <a:off x="713075" y="539400"/>
            <a:ext cx="7717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tx1">
                    <a:lumMod val="20000"/>
                    <a:lumOff val="80000"/>
                  </a:schemeClr>
                </a:solidFill>
              </a:rPr>
              <a:t>Competitors analysis</a:t>
            </a:r>
            <a:endParaRPr sz="2400" dirty="0">
              <a:solidFill>
                <a:schemeClr val="tx1">
                  <a:lumMod val="20000"/>
                  <a:lumOff val="80000"/>
                </a:schemeClr>
              </a:solidFill>
            </a:endParaRPr>
          </a:p>
        </p:txBody>
      </p:sp>
      <p:sp>
        <p:nvSpPr>
          <p:cNvPr id="27" name="Rectangle 26"/>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3" name="Google Shape;583;p50"/>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38</a:t>
            </a:fld>
            <a:endParaRPr/>
          </a:p>
        </p:txBody>
      </p:sp>
      <p:sp>
        <p:nvSpPr>
          <p:cNvPr id="584" name="Google Shape;584;p50"/>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Product vision | Pitch deck</a:t>
            </a:r>
            <a:endParaRPr/>
          </a:p>
        </p:txBody>
      </p:sp>
      <p:sp>
        <p:nvSpPr>
          <p:cNvPr id="585" name="Google Shape;585;p50"/>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2024</a:t>
            </a:r>
            <a:endParaRPr dirty="0"/>
          </a:p>
        </p:txBody>
      </p:sp>
      <p:sp>
        <p:nvSpPr>
          <p:cNvPr id="586" name="Google Shape;586;p50"/>
          <p:cNvSpPr txBox="1">
            <a:spLocks noGrp="1"/>
          </p:cNvSpPr>
          <p:nvPr>
            <p:ph type="title"/>
          </p:nvPr>
        </p:nvSpPr>
        <p:spPr>
          <a:xfrm>
            <a:off x="713075" y="539400"/>
            <a:ext cx="7717800" cy="572700"/>
          </a:xfrm>
          <a:prstGeom prst="rect">
            <a:avLst/>
          </a:prstGeom>
        </p:spPr>
        <p:txBody>
          <a:bodyPr spcFirstLastPara="1" wrap="square" lIns="91425" tIns="91425" rIns="91425" bIns="91425" anchor="t" anchorCtr="0">
            <a:noAutofit/>
          </a:bodyPr>
          <a:lstStyle/>
          <a:p>
            <a:pPr lvl="0"/>
            <a:r>
              <a:rPr lang="en" sz="1800" b="1" dirty="0">
                <a:solidFill>
                  <a:schemeClr val="tx1">
                    <a:lumMod val="20000"/>
                    <a:lumOff val="80000"/>
                  </a:schemeClr>
                </a:solidFill>
              </a:rPr>
              <a:t>Market </a:t>
            </a:r>
            <a:r>
              <a:rPr lang="en" sz="1800" b="1" dirty="0" smtClean="0">
                <a:solidFill>
                  <a:schemeClr val="tx1">
                    <a:lumMod val="20000"/>
                    <a:lumOff val="80000"/>
                  </a:schemeClr>
                </a:solidFill>
              </a:rPr>
              <a:t>size (SME business ), </a:t>
            </a:r>
            <a:r>
              <a:rPr lang="en" sz="1400" b="1" dirty="0" smtClean="0">
                <a:solidFill>
                  <a:schemeClr val="tx1">
                    <a:lumMod val="20000"/>
                    <a:lumOff val="80000"/>
                  </a:schemeClr>
                </a:solidFill>
              </a:rPr>
              <a:t>Jordan chamber  </a:t>
            </a:r>
            <a:r>
              <a:rPr lang="en" sz="1600" b="1" dirty="0" smtClean="0">
                <a:solidFill>
                  <a:schemeClr val="tx1">
                    <a:lumMod val="20000"/>
                    <a:lumOff val="80000"/>
                  </a:schemeClr>
                </a:solidFill>
                <a:hlinkClick r:id="rId3"/>
              </a:rPr>
              <a:t>source</a:t>
            </a:r>
            <a:r>
              <a:rPr lang="en" sz="1600" b="1" dirty="0" smtClean="0">
                <a:solidFill>
                  <a:schemeClr val="tx1">
                    <a:lumMod val="20000"/>
                    <a:lumOff val="80000"/>
                  </a:schemeClr>
                </a:solidFill>
              </a:rPr>
              <a:t> </a:t>
            </a:r>
            <a:endParaRPr sz="2000" b="1" dirty="0">
              <a:solidFill>
                <a:schemeClr val="tx1">
                  <a:lumMod val="20000"/>
                  <a:lumOff val="80000"/>
                </a:schemeClr>
              </a:solidFill>
            </a:endParaRPr>
          </a:p>
        </p:txBody>
      </p:sp>
      <p:sp>
        <p:nvSpPr>
          <p:cNvPr id="27" name="Rectangle 26"/>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775" y="1524285"/>
            <a:ext cx="6391751" cy="3068414"/>
          </a:xfrm>
          <a:prstGeom prst="rect">
            <a:avLst/>
          </a:prstGeom>
        </p:spPr>
      </p:pic>
      <p:sp>
        <p:nvSpPr>
          <p:cNvPr id="3" name="TextBox 2"/>
          <p:cNvSpPr txBox="1"/>
          <p:nvPr/>
        </p:nvSpPr>
        <p:spPr>
          <a:xfrm>
            <a:off x="1343377" y="1001065"/>
            <a:ext cx="6412089" cy="523220"/>
          </a:xfrm>
          <a:prstGeom prst="rect">
            <a:avLst/>
          </a:prstGeom>
          <a:noFill/>
        </p:spPr>
        <p:txBody>
          <a:bodyPr wrap="square" rtlCol="0">
            <a:spAutoFit/>
          </a:bodyPr>
          <a:lstStyle/>
          <a:p>
            <a:r>
              <a:rPr lang="en-US" b="1" dirty="0" smtClean="0">
                <a:solidFill>
                  <a:srgbClr val="FFC000"/>
                </a:solidFill>
              </a:rPr>
              <a:t>JN communication is important to all business in the long term upon its uses , but starting with SME in Jordan  is most likely reasonable  </a:t>
            </a:r>
            <a:endParaRPr lang="en-US" b="1" dirty="0">
              <a:solidFill>
                <a:srgbClr val="FFC000"/>
              </a:solidFill>
            </a:endParaRPr>
          </a:p>
        </p:txBody>
      </p:sp>
      <p:sp>
        <p:nvSpPr>
          <p:cNvPr id="4" name="TextBox 3"/>
          <p:cNvSpPr txBox="1"/>
          <p:nvPr/>
        </p:nvSpPr>
        <p:spPr>
          <a:xfrm>
            <a:off x="1444978" y="4076779"/>
            <a:ext cx="5887947" cy="307777"/>
          </a:xfrm>
          <a:prstGeom prst="rect">
            <a:avLst/>
          </a:prstGeom>
          <a:noFill/>
        </p:spPr>
        <p:txBody>
          <a:bodyPr wrap="square" rtlCol="0">
            <a:spAutoFit/>
          </a:bodyPr>
          <a:lstStyle/>
          <a:p>
            <a:pPr algn="ctr"/>
            <a:r>
              <a:rPr lang="en-US" b="1" dirty="0" smtClean="0"/>
              <a:t>Average of 500k (15% ~ 75k) business could be interesting in JN </a:t>
            </a:r>
            <a:endParaRPr lang="en-US" b="1" dirty="0"/>
          </a:p>
        </p:txBody>
      </p:sp>
    </p:spTree>
    <p:extLst>
      <p:ext uri="{BB962C8B-B14F-4D97-AF65-F5344CB8AC3E}">
        <p14:creationId xmlns:p14="http://schemas.microsoft.com/office/powerpoint/2010/main" val="690191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39</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2999268" y="364970"/>
            <a:ext cx="2989921" cy="461665"/>
          </a:xfrm>
          <a:prstGeom prst="rect">
            <a:avLst/>
          </a:prstGeom>
        </p:spPr>
        <p:txBody>
          <a:bodyPr wrap="none">
            <a:spAutoFit/>
          </a:bodyPr>
          <a:lstStyle/>
          <a:p>
            <a:r>
              <a:rPr lang="en-US" sz="2400" b="1" dirty="0" smtClean="0">
                <a:solidFill>
                  <a:schemeClr val="accent1"/>
                </a:solidFill>
              </a:rPr>
              <a:t>05-Business model</a:t>
            </a:r>
            <a:endParaRPr lang="en-US" sz="2400" b="1" dirty="0"/>
          </a:p>
        </p:txBody>
      </p:sp>
      <p:sp>
        <p:nvSpPr>
          <p:cNvPr id="8" name="TextBox 7"/>
          <p:cNvSpPr txBox="1"/>
          <p:nvPr/>
        </p:nvSpPr>
        <p:spPr>
          <a:xfrm>
            <a:off x="530578" y="1484533"/>
            <a:ext cx="7992559" cy="3016210"/>
          </a:xfrm>
          <a:prstGeom prst="rect">
            <a:avLst/>
          </a:prstGeom>
          <a:noFill/>
        </p:spPr>
        <p:txBody>
          <a:bodyPr wrap="square" rtlCol="0">
            <a:spAutoFit/>
          </a:bodyPr>
          <a:lstStyle/>
          <a:p>
            <a:r>
              <a:rPr lang="en-US" sz="1800" dirty="0" smtClean="0">
                <a:solidFill>
                  <a:schemeClr val="bg1"/>
                </a:solidFill>
              </a:rPr>
              <a:t>&gt; Joynet is social – business network designed for social marketing , </a:t>
            </a:r>
          </a:p>
          <a:p>
            <a:r>
              <a:rPr lang="en-US" sz="1800" dirty="0" smtClean="0">
                <a:solidFill>
                  <a:schemeClr val="bg1"/>
                </a:solidFill>
              </a:rPr>
              <a:t>Business depends on number of users , unique visitors , daily active users and so on , as its ready to go , remains the good marketing.</a:t>
            </a:r>
          </a:p>
          <a:p>
            <a:endParaRPr lang="en-US" sz="1800" dirty="0">
              <a:solidFill>
                <a:schemeClr val="bg1"/>
              </a:solidFill>
            </a:endParaRPr>
          </a:p>
          <a:p>
            <a:r>
              <a:rPr lang="en-US" sz="1800" dirty="0" smtClean="0">
                <a:solidFill>
                  <a:schemeClr val="bg1"/>
                </a:solidFill>
              </a:rPr>
              <a:t>&gt; As its new platform in the market , we stay in testing stage of the first 6 months , expecting huge number of participants , </a:t>
            </a:r>
          </a:p>
          <a:p>
            <a:endParaRPr lang="en-US" sz="1800" dirty="0">
              <a:solidFill>
                <a:schemeClr val="bg1"/>
              </a:solidFill>
            </a:endParaRPr>
          </a:p>
          <a:p>
            <a:r>
              <a:rPr lang="en-US" sz="1800" dirty="0" smtClean="0">
                <a:solidFill>
                  <a:schemeClr val="bg1"/>
                </a:solidFill>
              </a:rPr>
              <a:t>&gt; Value of the platform itself increases with the growth of network users beyond  the other methods of revenues streams . </a:t>
            </a:r>
          </a:p>
          <a:p>
            <a:pPr marL="285750" indent="-285750">
              <a:buFont typeface="Wingdings" panose="05000000000000000000" pitchFamily="2" charset="2"/>
              <a:buChar char="v"/>
            </a:pPr>
            <a:endParaRPr lang="en-US" dirty="0" smtClean="0">
              <a:solidFill>
                <a:schemeClr val="bg1"/>
              </a:solidFill>
            </a:endParaRPr>
          </a:p>
          <a:p>
            <a:endParaRPr lang="en-US" dirty="0"/>
          </a:p>
        </p:txBody>
      </p:sp>
      <p:sp>
        <p:nvSpPr>
          <p:cNvPr id="10" name="TextBox 9"/>
          <p:cNvSpPr txBox="1"/>
          <p:nvPr/>
        </p:nvSpPr>
        <p:spPr>
          <a:xfrm>
            <a:off x="1046576" y="826635"/>
            <a:ext cx="3525399" cy="523220"/>
          </a:xfrm>
          <a:prstGeom prst="rect">
            <a:avLst/>
          </a:prstGeom>
          <a:noFill/>
        </p:spPr>
        <p:txBody>
          <a:bodyPr wrap="square" rtlCol="0">
            <a:spAutoFit/>
          </a:bodyPr>
          <a:lstStyle/>
          <a:p>
            <a:r>
              <a:rPr lang="en-US" sz="2800" b="1" dirty="0" smtClean="0">
                <a:solidFill>
                  <a:schemeClr val="tx1">
                    <a:lumMod val="20000"/>
                    <a:lumOff val="80000"/>
                  </a:schemeClr>
                </a:solidFill>
                <a:latin typeface="Calibri" panose="020F0502020204030204" pitchFamily="34" charset="0"/>
              </a:rPr>
              <a:t>Business overview </a:t>
            </a:r>
            <a:endParaRPr lang="en-US" sz="2800" b="1" dirty="0">
              <a:solidFill>
                <a:schemeClr val="tx1">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80828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38"/>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348" name="Google Shape;348;p38"/>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p>
            <a:pPr marL="0" lvl="0" indent="0"/>
            <a:r>
              <a:rPr lang="en-US" dirty="0"/>
              <a:t>Joynet Marketing | Pitch deck</a:t>
            </a:r>
          </a:p>
        </p:txBody>
      </p:sp>
      <p:sp>
        <p:nvSpPr>
          <p:cNvPr id="349" name="Google Shape;349;p38"/>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2025</a:t>
            </a:r>
            <a:endParaRPr dirty="0"/>
          </a:p>
        </p:txBody>
      </p:sp>
      <p:sp>
        <p:nvSpPr>
          <p:cNvPr id="8"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3696189" y="1089754"/>
            <a:ext cx="5636331" cy="830997"/>
          </a:xfrm>
          <a:prstGeom prst="rect">
            <a:avLst/>
          </a:prstGeom>
          <a:noFill/>
        </p:spPr>
        <p:txBody>
          <a:bodyPr wrap="square" rtlCol="0">
            <a:spAutoFit/>
          </a:bodyPr>
          <a:lstStyle/>
          <a:p>
            <a:r>
              <a:rPr lang="en-US" sz="2400" b="1" dirty="0" smtClean="0">
                <a:solidFill>
                  <a:srgbClr val="00B0F0"/>
                </a:solidFill>
              </a:rPr>
              <a:t>Cloud Sharing </a:t>
            </a:r>
          </a:p>
          <a:p>
            <a:endParaRPr lang="en-US" sz="2400" dirty="0">
              <a:solidFill>
                <a:schemeClr val="accent1"/>
              </a:solidFill>
            </a:endParaRPr>
          </a:p>
        </p:txBody>
      </p:sp>
      <p:sp>
        <p:nvSpPr>
          <p:cNvPr id="2" name="Title 1"/>
          <p:cNvSpPr>
            <a:spLocks noGrp="1"/>
          </p:cNvSpPr>
          <p:nvPr>
            <p:ph type="title"/>
          </p:nvPr>
        </p:nvSpPr>
        <p:spPr>
          <a:xfrm>
            <a:off x="1735016" y="155124"/>
            <a:ext cx="6695910" cy="572700"/>
          </a:xfrm>
        </p:spPr>
        <p:txBody>
          <a:bodyPr/>
          <a:lstStyle/>
          <a:p>
            <a:r>
              <a:rPr lang="en-US" sz="2800" dirty="0" smtClean="0">
                <a:solidFill>
                  <a:schemeClr val="accent1"/>
                </a:solidFill>
              </a:rPr>
              <a:t>01-JN Marketing Technology</a:t>
            </a:r>
            <a:endParaRPr lang="en-US" sz="2800" dirty="0">
              <a:solidFill>
                <a:schemeClr val="accent1"/>
              </a:solidFill>
            </a:endParaRPr>
          </a:p>
        </p:txBody>
      </p:sp>
      <p:sp>
        <p:nvSpPr>
          <p:cNvPr id="11" name="TextBox 10"/>
          <p:cNvSpPr txBox="1"/>
          <p:nvPr/>
        </p:nvSpPr>
        <p:spPr>
          <a:xfrm>
            <a:off x="3208448" y="754404"/>
            <a:ext cx="3749045" cy="307777"/>
          </a:xfrm>
          <a:prstGeom prst="rect">
            <a:avLst/>
          </a:prstGeom>
          <a:noFill/>
        </p:spPr>
        <p:txBody>
          <a:bodyPr wrap="square" rtlCol="0">
            <a:spAutoFit/>
          </a:bodyPr>
          <a:lstStyle/>
          <a:p>
            <a:pPr lvl="0" algn="ctr"/>
            <a:r>
              <a:rPr lang="en-US" b="1" dirty="0" smtClean="0">
                <a:solidFill>
                  <a:schemeClr val="accent1">
                    <a:lumMod val="60000"/>
                    <a:lumOff val="40000"/>
                  </a:schemeClr>
                </a:solidFill>
              </a:rPr>
              <a:t>Finding </a:t>
            </a:r>
            <a:r>
              <a:rPr lang="en-US" b="1" dirty="0">
                <a:solidFill>
                  <a:schemeClr val="accent1">
                    <a:lumMod val="60000"/>
                    <a:lumOff val="40000"/>
                  </a:schemeClr>
                </a:solidFill>
              </a:rPr>
              <a:t>Inspiration in Every </a:t>
            </a:r>
            <a:r>
              <a:rPr lang="en-US" b="1" dirty="0" smtClean="0">
                <a:solidFill>
                  <a:schemeClr val="accent1">
                    <a:lumMod val="60000"/>
                    <a:lumOff val="40000"/>
                  </a:schemeClr>
                </a:solidFill>
              </a:rPr>
              <a:t>Turn</a:t>
            </a:r>
            <a:endParaRPr lang="en-US" b="1" dirty="0">
              <a:solidFill>
                <a:schemeClr val="accent1">
                  <a:lumMod val="60000"/>
                  <a:lumOff val="40000"/>
                </a:schemeClr>
              </a:solidFill>
            </a:endParaRPr>
          </a:p>
        </p:txBody>
      </p:sp>
      <p:sp>
        <p:nvSpPr>
          <p:cNvPr id="5" name="TextBox 4"/>
          <p:cNvSpPr txBox="1"/>
          <p:nvPr/>
        </p:nvSpPr>
        <p:spPr>
          <a:xfrm>
            <a:off x="445476" y="1479210"/>
            <a:ext cx="7737231" cy="400110"/>
          </a:xfrm>
          <a:prstGeom prst="rect">
            <a:avLst/>
          </a:prstGeom>
          <a:noFill/>
        </p:spPr>
        <p:txBody>
          <a:bodyPr wrap="square" rtlCol="0">
            <a:spAutoFit/>
          </a:bodyPr>
          <a:lstStyle/>
          <a:p>
            <a:r>
              <a:rPr lang="en-US" sz="2000" dirty="0" smtClean="0">
                <a:solidFill>
                  <a:schemeClr val="bg1"/>
                </a:solidFill>
              </a:rPr>
              <a:t>Business &amp; Marketing</a:t>
            </a:r>
            <a:endParaRPr lang="en-US" sz="2000" dirty="0">
              <a:solidFill>
                <a:schemeClr val="bg1"/>
              </a:solidFill>
            </a:endParaRPr>
          </a:p>
        </p:txBody>
      </p:sp>
      <p:sp>
        <p:nvSpPr>
          <p:cNvPr id="6" name="TextBox 5"/>
          <p:cNvSpPr txBox="1"/>
          <p:nvPr/>
        </p:nvSpPr>
        <p:spPr>
          <a:xfrm>
            <a:off x="713075" y="1948324"/>
            <a:ext cx="7717850" cy="2523768"/>
          </a:xfrm>
          <a:prstGeom prst="rect">
            <a:avLst/>
          </a:prstGeom>
          <a:noFill/>
        </p:spPr>
        <p:txBody>
          <a:bodyPr wrap="square" rtlCol="0">
            <a:spAutoFit/>
          </a:bodyPr>
          <a:lstStyle/>
          <a:p>
            <a:endParaRPr lang="en-US" sz="1600" b="1" dirty="0" smtClean="0">
              <a:solidFill>
                <a:schemeClr val="bg1"/>
              </a:solidFill>
            </a:endParaRPr>
          </a:p>
          <a:p>
            <a:r>
              <a:rPr lang="en-US" dirty="0" smtClean="0">
                <a:solidFill>
                  <a:schemeClr val="bg1"/>
                </a:solidFill>
              </a:rPr>
              <a:t>Consider a module were we have a large collection of  business services saved (hosted)in a simple organized database in post-like form, presented in website – page (1 screen ) , and this database is being promoted to social media</a:t>
            </a:r>
            <a:r>
              <a:rPr lang="en-US" smtClean="0">
                <a:solidFill>
                  <a:schemeClr val="bg1"/>
                </a:solidFill>
              </a:rPr>
              <a:t>, google Ads, </a:t>
            </a:r>
            <a:r>
              <a:rPr lang="en-US" dirty="0" smtClean="0">
                <a:solidFill>
                  <a:schemeClr val="bg1"/>
                </a:solidFill>
              </a:rPr>
              <a:t>through the net with traffic-apps , </a:t>
            </a:r>
          </a:p>
          <a:p>
            <a:endParaRPr lang="en-US" dirty="0" smtClean="0">
              <a:solidFill>
                <a:schemeClr val="bg1"/>
              </a:solidFill>
            </a:endParaRPr>
          </a:p>
          <a:p>
            <a:r>
              <a:rPr lang="en-US" dirty="0" smtClean="0">
                <a:solidFill>
                  <a:schemeClr val="bg1"/>
                </a:solidFill>
              </a:rPr>
              <a:t>Were Marketing this database means </a:t>
            </a:r>
            <a:r>
              <a:rPr lang="en-US" sz="1600" b="1" dirty="0" smtClean="0">
                <a:solidFill>
                  <a:schemeClr val="bg1"/>
                </a:solidFill>
              </a:rPr>
              <a:t>marketing of all included services at once </a:t>
            </a:r>
            <a:r>
              <a:rPr lang="en-US" dirty="0" smtClean="0">
                <a:solidFill>
                  <a:schemeClr val="bg1"/>
                </a:solidFill>
              </a:rPr>
              <a:t>, and getting more traffic to this page , a business - communication will also be established as  visitors accessing this services would contact directly the providers.</a:t>
            </a:r>
          </a:p>
          <a:p>
            <a:endParaRPr lang="en-US" dirty="0">
              <a:solidFill>
                <a:schemeClr val="bg1"/>
              </a:solidFill>
            </a:endParaRPr>
          </a:p>
          <a:p>
            <a:r>
              <a:rPr lang="en-US" dirty="0" smtClean="0">
                <a:solidFill>
                  <a:schemeClr val="bg1"/>
                </a:solidFill>
              </a:rPr>
              <a:t>In return having a large traffic to website would open  a many ways to get revenues for us . Starting with subscriptions .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40</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2999268" y="364970"/>
            <a:ext cx="2989921" cy="461665"/>
          </a:xfrm>
          <a:prstGeom prst="rect">
            <a:avLst/>
          </a:prstGeom>
        </p:spPr>
        <p:txBody>
          <a:bodyPr wrap="none">
            <a:spAutoFit/>
          </a:bodyPr>
          <a:lstStyle/>
          <a:p>
            <a:r>
              <a:rPr lang="en-US" sz="2400" b="1" dirty="0" smtClean="0">
                <a:solidFill>
                  <a:schemeClr val="accent1"/>
                </a:solidFill>
              </a:rPr>
              <a:t>05-Business model</a:t>
            </a:r>
            <a:endParaRPr lang="en-US" sz="2400" b="1" dirty="0"/>
          </a:p>
        </p:txBody>
      </p:sp>
      <p:sp>
        <p:nvSpPr>
          <p:cNvPr id="8" name="TextBox 7"/>
          <p:cNvSpPr txBox="1"/>
          <p:nvPr/>
        </p:nvSpPr>
        <p:spPr>
          <a:xfrm>
            <a:off x="1046576" y="1484533"/>
            <a:ext cx="7476561" cy="3293209"/>
          </a:xfrm>
          <a:prstGeom prst="rect">
            <a:avLst/>
          </a:prstGeom>
          <a:noFill/>
        </p:spPr>
        <p:txBody>
          <a:bodyPr wrap="square" rtlCol="0">
            <a:spAutoFit/>
          </a:bodyPr>
          <a:lstStyle/>
          <a:p>
            <a:r>
              <a:rPr lang="en-US" sz="1800" dirty="0" smtClean="0">
                <a:solidFill>
                  <a:schemeClr val="bg1"/>
                </a:solidFill>
              </a:rPr>
              <a:t>Joynet would be  be marketed though the following channels as the following :</a:t>
            </a:r>
          </a:p>
          <a:p>
            <a:endParaRPr lang="en-US" sz="1800" dirty="0">
              <a:solidFill>
                <a:schemeClr val="bg1"/>
              </a:solidFill>
            </a:endParaRPr>
          </a:p>
          <a:p>
            <a:pPr marL="285750" indent="-285750">
              <a:buFont typeface="Wingdings" panose="05000000000000000000" pitchFamily="2" charset="2"/>
              <a:buChar char="v"/>
            </a:pPr>
            <a:r>
              <a:rPr lang="en-US" sz="1800" dirty="0" smtClean="0">
                <a:solidFill>
                  <a:schemeClr val="bg1"/>
                </a:solidFill>
              </a:rPr>
              <a:t>Marketing professional company </a:t>
            </a:r>
          </a:p>
          <a:p>
            <a:endParaRPr lang="en-US" sz="1800" dirty="0" smtClean="0">
              <a:solidFill>
                <a:schemeClr val="bg1"/>
              </a:solidFill>
            </a:endParaRPr>
          </a:p>
          <a:p>
            <a:pPr marL="285750" indent="-285750">
              <a:buFont typeface="Wingdings" panose="05000000000000000000" pitchFamily="2" charset="2"/>
              <a:buChar char="v"/>
            </a:pPr>
            <a:r>
              <a:rPr lang="en-US" sz="1800" dirty="0" smtClean="0">
                <a:solidFill>
                  <a:schemeClr val="bg1"/>
                </a:solidFill>
              </a:rPr>
              <a:t>Social media marketing by specialists . </a:t>
            </a:r>
          </a:p>
          <a:p>
            <a:endParaRPr lang="en-US" sz="1800" dirty="0" smtClean="0">
              <a:solidFill>
                <a:schemeClr val="bg1"/>
              </a:solidFill>
            </a:endParaRPr>
          </a:p>
          <a:p>
            <a:pPr marL="285750" indent="-285750">
              <a:buFont typeface="Wingdings" panose="05000000000000000000" pitchFamily="2" charset="2"/>
              <a:buChar char="v"/>
            </a:pPr>
            <a:r>
              <a:rPr lang="en-US" sz="1800" dirty="0" smtClean="0">
                <a:solidFill>
                  <a:schemeClr val="bg1"/>
                </a:solidFill>
              </a:rPr>
              <a:t>Sales representatives to contact business inviting to participate in the platform, where they earn  percentage of registered business for all its sales as long as sales lasts in the online order system </a:t>
            </a:r>
          </a:p>
          <a:p>
            <a:pPr marL="285750" indent="-285750">
              <a:buFont typeface="Wingdings" panose="05000000000000000000" pitchFamily="2" charset="2"/>
              <a:buChar char="v"/>
            </a:pPr>
            <a:endParaRPr lang="en-US" dirty="0" smtClean="0">
              <a:solidFill>
                <a:schemeClr val="bg1"/>
              </a:solidFill>
            </a:endParaRPr>
          </a:p>
          <a:p>
            <a:endParaRPr lang="en-US" dirty="0"/>
          </a:p>
        </p:txBody>
      </p:sp>
      <p:sp>
        <p:nvSpPr>
          <p:cNvPr id="10" name="TextBox 9"/>
          <p:cNvSpPr txBox="1"/>
          <p:nvPr/>
        </p:nvSpPr>
        <p:spPr>
          <a:xfrm>
            <a:off x="1046576" y="826635"/>
            <a:ext cx="3525399" cy="523220"/>
          </a:xfrm>
          <a:prstGeom prst="rect">
            <a:avLst/>
          </a:prstGeom>
          <a:noFill/>
        </p:spPr>
        <p:txBody>
          <a:bodyPr wrap="square" rtlCol="0">
            <a:spAutoFit/>
          </a:bodyPr>
          <a:lstStyle/>
          <a:p>
            <a:r>
              <a:rPr lang="en-US" sz="2800" b="1" dirty="0">
                <a:solidFill>
                  <a:schemeClr val="tx1">
                    <a:lumMod val="20000"/>
                    <a:lumOff val="80000"/>
                  </a:schemeClr>
                </a:solidFill>
                <a:latin typeface="Calibri" panose="020F0502020204030204" pitchFamily="34" charset="0"/>
              </a:rPr>
              <a:t>Business channels </a:t>
            </a:r>
          </a:p>
        </p:txBody>
      </p:sp>
    </p:spTree>
    <p:extLst>
      <p:ext uri="{BB962C8B-B14F-4D97-AF65-F5344CB8AC3E}">
        <p14:creationId xmlns:p14="http://schemas.microsoft.com/office/powerpoint/2010/main" val="3003364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41</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sp>
        <p:nvSpPr>
          <p:cNvPr id="11" name="Rectangle 10"/>
          <p:cNvSpPr/>
          <p:nvPr/>
        </p:nvSpPr>
        <p:spPr>
          <a:xfrm>
            <a:off x="414598" y="554944"/>
            <a:ext cx="4437550" cy="523220"/>
          </a:xfrm>
          <a:prstGeom prst="rect">
            <a:avLst/>
          </a:prstGeom>
        </p:spPr>
        <p:txBody>
          <a:bodyPr wrap="square">
            <a:spAutoFit/>
          </a:bodyPr>
          <a:lstStyle/>
          <a:p>
            <a:r>
              <a:rPr lang="en-US" sz="2800" b="1" dirty="0">
                <a:solidFill>
                  <a:schemeClr val="tx1">
                    <a:lumMod val="20000"/>
                    <a:lumOff val="80000"/>
                  </a:schemeClr>
                </a:solidFill>
                <a:latin typeface="Calibri" panose="020F0502020204030204" pitchFamily="34" charset="0"/>
              </a:rPr>
              <a:t>Revenue Streams</a:t>
            </a:r>
          </a:p>
        </p:txBody>
      </p:sp>
      <p:sp>
        <p:nvSpPr>
          <p:cNvPr id="5" name="TextBox 4"/>
          <p:cNvSpPr txBox="1"/>
          <p:nvPr/>
        </p:nvSpPr>
        <p:spPr>
          <a:xfrm>
            <a:off x="174171" y="1254369"/>
            <a:ext cx="8737600" cy="3354765"/>
          </a:xfrm>
          <a:prstGeom prst="rect">
            <a:avLst/>
          </a:prstGeom>
          <a:noFill/>
        </p:spPr>
        <p:txBody>
          <a:bodyPr wrap="square" rtlCol="0">
            <a:spAutoFit/>
          </a:bodyPr>
          <a:lstStyle/>
          <a:p>
            <a:r>
              <a:rPr lang="en-US" sz="1800" dirty="0" smtClean="0">
                <a:solidFill>
                  <a:schemeClr val="bg1"/>
                </a:solidFill>
              </a:rPr>
              <a:t>Sources :</a:t>
            </a:r>
          </a:p>
          <a:p>
            <a:endParaRPr lang="en-US" sz="1800" dirty="0">
              <a:solidFill>
                <a:schemeClr val="bg1"/>
              </a:solidFill>
            </a:endParaRPr>
          </a:p>
          <a:p>
            <a:pPr marL="285750" indent="-285750">
              <a:buClr>
                <a:srgbClr val="00B0F0"/>
              </a:buClr>
              <a:buSzPct val="112000"/>
              <a:buFont typeface="Wingdings" panose="05000000000000000000" pitchFamily="2" charset="2"/>
              <a:buChar char="§"/>
            </a:pPr>
            <a:r>
              <a:rPr lang="en-US" sz="1600" dirty="0" smtClean="0">
                <a:solidFill>
                  <a:schemeClr val="bg1"/>
                </a:solidFill>
              </a:rPr>
              <a:t>Paid ads  put in certain places in the web site pages , specially of SC , depends on number of visitors / daily active users .</a:t>
            </a:r>
          </a:p>
          <a:p>
            <a:pPr marL="285750" indent="-285750">
              <a:buClr>
                <a:srgbClr val="00B0F0"/>
              </a:buClr>
              <a:buSzPct val="112000"/>
              <a:buFont typeface="Wingdings" panose="05000000000000000000" pitchFamily="2" charset="2"/>
              <a:buChar char="§"/>
            </a:pPr>
            <a:endParaRPr lang="en-US" sz="1600" dirty="0">
              <a:solidFill>
                <a:schemeClr val="bg1"/>
              </a:solidFill>
            </a:endParaRPr>
          </a:p>
          <a:p>
            <a:pPr marL="285750" indent="-285750">
              <a:buClr>
                <a:srgbClr val="00B0F0"/>
              </a:buClr>
              <a:buSzPct val="112000"/>
              <a:buFont typeface="Wingdings" panose="05000000000000000000" pitchFamily="2" charset="2"/>
              <a:buChar char="§"/>
            </a:pPr>
            <a:r>
              <a:rPr lang="en-US" sz="1600" dirty="0" smtClean="0">
                <a:solidFill>
                  <a:schemeClr val="bg1"/>
                </a:solidFill>
              </a:rPr>
              <a:t>Special Ads , in the form of  special –famous services list in  the page as separated tab.</a:t>
            </a:r>
          </a:p>
          <a:p>
            <a:pPr marL="285750" indent="-285750">
              <a:buClr>
                <a:srgbClr val="00B0F0"/>
              </a:buClr>
              <a:buSzPct val="112000"/>
              <a:buFont typeface="Wingdings" panose="05000000000000000000" pitchFamily="2" charset="2"/>
              <a:buChar char="§"/>
            </a:pPr>
            <a:endParaRPr lang="en-US" sz="1600" dirty="0">
              <a:solidFill>
                <a:schemeClr val="bg1"/>
              </a:solidFill>
            </a:endParaRPr>
          </a:p>
          <a:p>
            <a:pPr marL="285750" indent="-285750">
              <a:buClr>
                <a:srgbClr val="00B0F0"/>
              </a:buClr>
              <a:buSzPct val="112000"/>
              <a:buFont typeface="Wingdings" panose="05000000000000000000" pitchFamily="2" charset="2"/>
              <a:buChar char="§"/>
            </a:pPr>
            <a:r>
              <a:rPr lang="en-US" sz="1600" dirty="0" smtClean="0">
                <a:solidFill>
                  <a:schemeClr val="bg1"/>
                </a:solidFill>
              </a:rPr>
              <a:t>Subscriptions  monthly / yearly as the website becomes very effective and useful for business  regarding increasing sales .</a:t>
            </a:r>
          </a:p>
          <a:p>
            <a:pPr>
              <a:buClr>
                <a:srgbClr val="00B0F0"/>
              </a:buClr>
              <a:buSzPct val="112000"/>
            </a:pPr>
            <a:endParaRPr lang="en-US" sz="1600" dirty="0" smtClean="0">
              <a:solidFill>
                <a:schemeClr val="bg1"/>
              </a:solidFill>
            </a:endParaRPr>
          </a:p>
          <a:p>
            <a:pPr marL="285750" indent="-285750">
              <a:buClr>
                <a:srgbClr val="00B0F0"/>
              </a:buClr>
              <a:buSzPct val="112000"/>
              <a:buFont typeface="Wingdings" panose="05000000000000000000" pitchFamily="2" charset="2"/>
              <a:buChar char="§"/>
            </a:pPr>
            <a:r>
              <a:rPr lang="en-US" sz="1600" dirty="0" smtClean="0">
                <a:solidFill>
                  <a:schemeClr val="bg1"/>
                </a:solidFill>
              </a:rPr>
              <a:t>Sales commissions : Business provides Online order List making online sales over joynet , will provide 1-3% sales commissions to every deal .</a:t>
            </a:r>
          </a:p>
          <a:p>
            <a:pPr marL="285750" indent="-285750">
              <a:buClr>
                <a:srgbClr val="00B0F0"/>
              </a:buClr>
              <a:buSzPct val="112000"/>
              <a:buFont typeface="Wingdings" panose="05000000000000000000" pitchFamily="2" charset="2"/>
              <a:buChar char="§"/>
            </a:pPr>
            <a:r>
              <a:rPr lang="en-US" sz="1600" dirty="0" smtClean="0">
                <a:solidFill>
                  <a:schemeClr val="bg1"/>
                </a:solidFill>
              </a:rPr>
              <a:t>Google </a:t>
            </a:r>
            <a:r>
              <a:rPr lang="en-US" sz="1600" dirty="0" err="1" smtClean="0">
                <a:solidFill>
                  <a:schemeClr val="bg1"/>
                </a:solidFill>
              </a:rPr>
              <a:t>Adsense</a:t>
            </a:r>
            <a:r>
              <a:rPr lang="en-US" sz="1600" dirty="0" smtClean="0">
                <a:solidFill>
                  <a:schemeClr val="bg1"/>
                </a:solidFill>
              </a:rPr>
              <a:t> </a:t>
            </a:r>
            <a:endParaRPr lang="en-US" sz="1600" dirty="0">
              <a:solidFill>
                <a:schemeClr val="bg1"/>
              </a:solidFill>
            </a:endParaRPr>
          </a:p>
        </p:txBody>
      </p:sp>
    </p:spTree>
    <p:extLst>
      <p:ext uri="{BB962C8B-B14F-4D97-AF65-F5344CB8AC3E}">
        <p14:creationId xmlns:p14="http://schemas.microsoft.com/office/powerpoint/2010/main" val="912729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42</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sp>
        <p:nvSpPr>
          <p:cNvPr id="11" name="Rectangle 10"/>
          <p:cNvSpPr/>
          <p:nvPr/>
        </p:nvSpPr>
        <p:spPr>
          <a:xfrm>
            <a:off x="421962" y="225221"/>
            <a:ext cx="8439116" cy="1200329"/>
          </a:xfrm>
          <a:prstGeom prst="rect">
            <a:avLst/>
          </a:prstGeom>
        </p:spPr>
        <p:txBody>
          <a:bodyPr wrap="square">
            <a:spAutoFit/>
          </a:bodyPr>
          <a:lstStyle/>
          <a:p>
            <a:r>
              <a:rPr lang="en-US" sz="2400" b="1" dirty="0" smtClean="0">
                <a:solidFill>
                  <a:schemeClr val="tx1">
                    <a:lumMod val="20000"/>
                    <a:lumOff val="80000"/>
                  </a:schemeClr>
                </a:solidFill>
                <a:latin typeface="Calibri" panose="020F0502020204030204" pitchFamily="34" charset="0"/>
              </a:rPr>
              <a:t>Revenue</a:t>
            </a:r>
            <a:r>
              <a:rPr lang="en-US" sz="2800" b="1" dirty="0" smtClean="0">
                <a:solidFill>
                  <a:schemeClr val="tx1">
                    <a:lumMod val="20000"/>
                    <a:lumOff val="80000"/>
                  </a:schemeClr>
                </a:solidFill>
                <a:latin typeface="Calibri" panose="020F0502020204030204" pitchFamily="34" charset="0"/>
              </a:rPr>
              <a:t> </a:t>
            </a:r>
            <a:r>
              <a:rPr lang="en-US" sz="2400" b="1" dirty="0" smtClean="0">
                <a:solidFill>
                  <a:schemeClr val="tx1">
                    <a:lumMod val="20000"/>
                    <a:lumOff val="80000"/>
                  </a:schemeClr>
                </a:solidFill>
                <a:latin typeface="Calibri" panose="020F0502020204030204" pitchFamily="34" charset="0"/>
              </a:rPr>
              <a:t>Streams</a:t>
            </a:r>
          </a:p>
          <a:p>
            <a:r>
              <a:rPr lang="en-US" sz="2000" dirty="0" smtClean="0">
                <a:solidFill>
                  <a:schemeClr val="bg1"/>
                </a:solidFill>
                <a:latin typeface="Calibri" panose="020F0502020204030204" pitchFamily="34" charset="0"/>
              </a:rPr>
              <a:t>Expected </a:t>
            </a:r>
            <a:r>
              <a:rPr lang="en-US" sz="2000" dirty="0">
                <a:solidFill>
                  <a:schemeClr val="bg1"/>
                </a:solidFill>
                <a:latin typeface="Calibri" panose="020F0502020204030204" pitchFamily="34" charset="0"/>
              </a:rPr>
              <a:t>after 4-6 months from start point were </a:t>
            </a:r>
          </a:p>
          <a:p>
            <a:endParaRPr lang="en-US" sz="2400" dirty="0" smtClean="0">
              <a:solidFill>
                <a:srgbClr val="7F7F7F"/>
              </a:solidFill>
              <a:latin typeface="Calibri" panose="020F050202020403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98335035"/>
              </p:ext>
            </p:extLst>
          </p:nvPr>
        </p:nvGraphicFramePr>
        <p:xfrm>
          <a:off x="421962" y="1270411"/>
          <a:ext cx="8514697" cy="3310566"/>
        </p:xfrm>
        <a:graphic>
          <a:graphicData uri="http://schemas.openxmlformats.org/drawingml/2006/table">
            <a:tbl>
              <a:tblPr firstRow="1" bandRow="1">
                <a:tableStyleId>{85BE263C-DBD7-4A20-BB59-AAB30ACAA65A}</a:tableStyleId>
              </a:tblPr>
              <a:tblGrid>
                <a:gridCol w="2864872">
                  <a:extLst>
                    <a:ext uri="{9D8B030D-6E8A-4147-A177-3AD203B41FA5}">
                      <a16:colId xmlns:a16="http://schemas.microsoft.com/office/drawing/2014/main" val="4045494736"/>
                    </a:ext>
                  </a:extLst>
                </a:gridCol>
                <a:gridCol w="1828102">
                  <a:extLst>
                    <a:ext uri="{9D8B030D-6E8A-4147-A177-3AD203B41FA5}">
                      <a16:colId xmlns:a16="http://schemas.microsoft.com/office/drawing/2014/main" val="1426091014"/>
                    </a:ext>
                  </a:extLst>
                </a:gridCol>
                <a:gridCol w="3821723">
                  <a:extLst>
                    <a:ext uri="{9D8B030D-6E8A-4147-A177-3AD203B41FA5}">
                      <a16:colId xmlns:a16="http://schemas.microsoft.com/office/drawing/2014/main" val="1160401798"/>
                    </a:ext>
                  </a:extLst>
                </a:gridCol>
              </a:tblGrid>
              <a:tr h="194431">
                <a:tc>
                  <a:txBody>
                    <a:bodyPr/>
                    <a:lstStyle/>
                    <a:p>
                      <a:pPr algn="ctr" rtl="0"/>
                      <a:r>
                        <a:rPr lang="en-US" sz="1100" dirty="0" smtClean="0"/>
                        <a:t>Source </a:t>
                      </a:r>
                      <a:endParaRPr lang="en-US" sz="1100" dirty="0"/>
                    </a:p>
                  </a:txBody>
                  <a:tcPr marL="68580" marR="68580" marT="34290" marB="34290"/>
                </a:tc>
                <a:tc>
                  <a:txBody>
                    <a:bodyPr/>
                    <a:lstStyle/>
                    <a:p>
                      <a:pPr algn="ctr" rtl="0"/>
                      <a:r>
                        <a:rPr lang="en-US" sz="1100" dirty="0" smtClean="0"/>
                        <a:t>time period</a:t>
                      </a:r>
                      <a:r>
                        <a:rPr lang="en-US" sz="1100" baseline="0" dirty="0" smtClean="0"/>
                        <a:t> </a:t>
                      </a:r>
                      <a:endParaRPr lang="en-US" sz="1100" dirty="0"/>
                    </a:p>
                  </a:txBody>
                  <a:tcPr marL="68580" marR="68580" marT="34290" marB="34290"/>
                </a:tc>
                <a:tc>
                  <a:txBody>
                    <a:bodyPr/>
                    <a:lstStyle/>
                    <a:p>
                      <a:pPr algn="ctr" rtl="0"/>
                      <a:r>
                        <a:rPr lang="en-US" sz="1100" dirty="0" smtClean="0"/>
                        <a:t>Expected </a:t>
                      </a:r>
                      <a:endParaRPr lang="en-US" sz="1100" dirty="0"/>
                    </a:p>
                  </a:txBody>
                  <a:tcPr marL="68580" marR="68580" marT="34290" marB="34290"/>
                </a:tc>
                <a:extLst>
                  <a:ext uri="{0D108BD9-81ED-4DB2-BD59-A6C34878D82A}">
                    <a16:rowId xmlns:a16="http://schemas.microsoft.com/office/drawing/2014/main" val="182088367"/>
                  </a:ext>
                </a:extLst>
              </a:tr>
              <a:tr h="30828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Number of users </a:t>
                      </a:r>
                      <a:endParaRPr lang="en-US" sz="1400" b="1" dirty="0" smtClean="0">
                        <a:solidFill>
                          <a:srgbClr val="C00000"/>
                        </a:solidFill>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tc>
                <a:tc>
                  <a:txBody>
                    <a:bodyPr/>
                    <a:lstStyle/>
                    <a:p>
                      <a:pPr algn="ctr" rtl="0"/>
                      <a:r>
                        <a:rPr lang="en-US" sz="1100" u="sng" dirty="0" smtClean="0"/>
                        <a:t> first year</a:t>
                      </a:r>
                      <a:endParaRPr lang="en-US" sz="1100" u="sng" dirty="0"/>
                    </a:p>
                  </a:txBody>
                  <a:tcPr marL="68580" marR="68580" marT="34290" marB="34290"/>
                </a:tc>
                <a:tc>
                  <a:txBody>
                    <a:bodyPr/>
                    <a:lstStyle/>
                    <a:p>
                      <a:pPr algn="ctr" rtl="0"/>
                      <a:r>
                        <a:rPr lang="en-US" sz="1100" dirty="0" smtClean="0"/>
                        <a:t> 100-200 K </a:t>
                      </a:r>
                      <a:endParaRPr lang="en-US" sz="1100" dirty="0"/>
                    </a:p>
                  </a:txBody>
                  <a:tcPr marL="68580" marR="68580" marT="34290" marB="34290"/>
                </a:tc>
                <a:extLst>
                  <a:ext uri="{0D108BD9-81ED-4DB2-BD59-A6C34878D82A}">
                    <a16:rowId xmlns:a16="http://schemas.microsoft.com/office/drawing/2014/main" val="4000063153"/>
                  </a:ext>
                </a:extLst>
              </a:tr>
              <a:tr h="37004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Promotions/Special ads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c>
                  <a:txBody>
                    <a:bodyPr/>
                    <a:lstStyle/>
                    <a:p>
                      <a:pPr algn="ctr" rtl="0"/>
                      <a:r>
                        <a:rPr lang="en-US" sz="1100" dirty="0" smtClean="0"/>
                        <a:t>After   6 months</a:t>
                      </a:r>
                      <a:r>
                        <a:rPr lang="en-US" sz="1100" baseline="0" dirty="0" smtClean="0"/>
                        <a:t> from start point </a:t>
                      </a:r>
                    </a:p>
                  </a:txBody>
                  <a:tcPr marL="68580" marR="68580" marT="34290" marB="34290"/>
                </a:tc>
                <a:tc>
                  <a:txBody>
                    <a:bodyPr/>
                    <a:lstStyle/>
                    <a:p>
                      <a:pPr algn="ctr" rtl="0"/>
                      <a:r>
                        <a:rPr lang="en-US" sz="1400" b="1" dirty="0" smtClean="0"/>
                        <a:t>Daily </a:t>
                      </a:r>
                      <a:r>
                        <a:rPr lang="en-US" sz="1100" dirty="0" smtClean="0"/>
                        <a:t>100 ads of 20 $ each = 2k $ daily </a:t>
                      </a:r>
                    </a:p>
                  </a:txBody>
                  <a:tcPr marL="68580" marR="68580" marT="34290" marB="34290"/>
                </a:tc>
                <a:extLst>
                  <a:ext uri="{0D108BD9-81ED-4DB2-BD59-A6C34878D82A}">
                    <a16:rowId xmlns:a16="http://schemas.microsoft.com/office/drawing/2014/main" val="1926729981"/>
                  </a:ext>
                </a:extLst>
              </a:tr>
              <a:tr h="6209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smtClean="0"/>
                        <a:t>Subscriptions for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smtClean="0"/>
                        <a:t>hosted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dirty="0" smtClean="0"/>
                        <a:t>Services</a:t>
                      </a:r>
                      <a:endParaRPr lang="en-US" sz="1500" b="1" dirty="0" smtClean="0">
                        <a:solidFill>
                          <a:srgbClr val="C00000"/>
                        </a:solidFill>
                        <a:latin typeface="Calibri" panose="020F0502020204030204" pitchFamily="34" charset="0"/>
                        <a:ea typeface="Calibri" panose="020F0502020204030204" pitchFamily="34" charset="0"/>
                        <a:cs typeface="Arial" panose="020B0604020202020204" pitchFamily="34" charset="0"/>
                      </a:endParaRPr>
                    </a:p>
                  </a:txBody>
                  <a:tcPr marL="68580" marR="68580" marT="34290" marB="34290"/>
                </a:tc>
                <a:tc>
                  <a:txBody>
                    <a:bodyPr/>
                    <a:lstStyle/>
                    <a:p>
                      <a:pPr algn="ctr" rtl="0"/>
                      <a:r>
                        <a:rPr lang="en-US" sz="1200" dirty="0" smtClean="0"/>
                        <a:t>After  6 months</a:t>
                      </a:r>
                      <a:r>
                        <a:rPr lang="en-US" sz="1200" baseline="0" dirty="0" smtClean="0"/>
                        <a:t> from start point </a:t>
                      </a:r>
                    </a:p>
                  </a:txBody>
                  <a:tcPr marL="68580" marR="68580" marT="34290" marB="34290"/>
                </a:tc>
                <a:tc>
                  <a:txBody>
                    <a:bodyPr/>
                    <a:lstStyle/>
                    <a:p>
                      <a:pPr algn="ctr" rtl="0"/>
                      <a:r>
                        <a:rPr lang="en-US" sz="1100" dirty="0" smtClean="0"/>
                        <a:t>1000 participants</a:t>
                      </a:r>
                      <a:r>
                        <a:rPr lang="en-US" sz="1100" baseline="0" dirty="0" smtClean="0"/>
                        <a:t> of </a:t>
                      </a:r>
                      <a:r>
                        <a:rPr lang="en-US" sz="1100" dirty="0" smtClean="0"/>
                        <a:t>50 $ </a:t>
                      </a:r>
                      <a:r>
                        <a:rPr lang="en-US" sz="1400" b="1" dirty="0" smtClean="0"/>
                        <a:t>yearly</a:t>
                      </a:r>
                      <a:r>
                        <a:rPr lang="en-US" sz="1100" dirty="0" smtClean="0"/>
                        <a:t> = 50k $</a:t>
                      </a:r>
                      <a:endParaRPr lang="en-US" sz="1100" dirty="0"/>
                    </a:p>
                  </a:txBody>
                  <a:tcPr marL="68580" marR="68580" marT="34290" marB="34290"/>
                </a:tc>
                <a:extLst>
                  <a:ext uri="{0D108BD9-81ED-4DB2-BD59-A6C34878D82A}">
                    <a16:rowId xmlns:a16="http://schemas.microsoft.com/office/drawing/2014/main" val="4152362997"/>
                  </a:ext>
                </a:extLst>
              </a:tr>
              <a:tr h="128575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Online order commissions</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smtClean="0"/>
                        <a:t>Percentage of sales (1-3)% of each sale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100" dirty="0" smtClean="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t>After 4 months</a:t>
                      </a:r>
                      <a:r>
                        <a:rPr lang="en-US" sz="1400" kern="1200" baseline="0" dirty="0" smtClean="0"/>
                        <a:t> from start point </a:t>
                      </a:r>
                      <a:r>
                        <a:rPr lang="en-US" sz="1400" kern="1200" dirty="0" smtClean="0"/>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kern="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kern="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kern="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kern="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kern="1200" dirty="0" smtClean="0"/>
                    </a:p>
                  </a:txBody>
                  <a:tcPr marL="68580" marR="68580" marT="34290" marB="34290"/>
                </a:tc>
                <a:tc>
                  <a:txBody>
                    <a:bodyPr/>
                    <a:lstStyle/>
                    <a:p>
                      <a:pPr algn="ctr" rtl="0"/>
                      <a:r>
                        <a:rPr lang="en-US" sz="1100" dirty="0" smtClean="0"/>
                        <a:t>For 30 participants business monthly </a:t>
                      </a:r>
                    </a:p>
                    <a:p>
                      <a:pPr algn="ctr" rtl="0"/>
                      <a:r>
                        <a:rPr lang="en-US" sz="1100" dirty="0" smtClean="0"/>
                        <a:t>Average 1 sales </a:t>
                      </a:r>
                      <a:r>
                        <a:rPr lang="en-US" sz="1100" baseline="0" dirty="0" smtClean="0"/>
                        <a:t>daily  </a:t>
                      </a:r>
                    </a:p>
                    <a:p>
                      <a:pPr algn="ctr" rtl="0"/>
                      <a:r>
                        <a:rPr lang="en-US" sz="1100" baseline="0" dirty="0" smtClean="0"/>
                        <a:t>= 30 sales </a:t>
                      </a:r>
                    </a:p>
                    <a:p>
                      <a:pPr algn="ctr" rtl="0"/>
                      <a:r>
                        <a:rPr lang="en-US" sz="1100" baseline="0" dirty="0" smtClean="0"/>
                        <a:t>with every sale average = 10  JDs</a:t>
                      </a:r>
                    </a:p>
                    <a:p>
                      <a:pPr algn="ctr" rtl="0"/>
                      <a:r>
                        <a:rPr lang="en-US" sz="1100" baseline="0" dirty="0" smtClean="0"/>
                        <a:t>Average Sales size = 300 JDs daily </a:t>
                      </a:r>
                    </a:p>
                    <a:p>
                      <a:pPr algn="ctr" rtl="0"/>
                      <a:r>
                        <a:rPr lang="en-US" sz="1100" baseline="0" dirty="0" smtClean="0"/>
                        <a:t>3% (300) = 30  JDs daily </a:t>
                      </a:r>
                    </a:p>
                    <a:p>
                      <a:pPr algn="ctr" rtl="0"/>
                      <a:r>
                        <a:rPr lang="en-US" sz="1100" dirty="0" smtClean="0"/>
                        <a:t> </a:t>
                      </a:r>
                    </a:p>
                    <a:p>
                      <a:pPr algn="ctr" rtl="0"/>
                      <a:r>
                        <a:rPr lang="en-US" sz="1200" b="1" dirty="0" smtClean="0"/>
                        <a:t>Around 1000 JDs monthly </a:t>
                      </a:r>
                    </a:p>
                  </a:txBody>
                  <a:tcPr marL="68580" marR="68580" marT="34290" marB="34290"/>
                </a:tc>
                <a:extLst>
                  <a:ext uri="{0D108BD9-81ED-4DB2-BD59-A6C34878D82A}">
                    <a16:rowId xmlns:a16="http://schemas.microsoft.com/office/drawing/2014/main" val="2536810624"/>
                  </a:ext>
                </a:extLst>
              </a:tr>
            </a:tbl>
          </a:graphicData>
        </a:graphic>
      </p:graphicFrame>
    </p:spTree>
    <p:extLst>
      <p:ext uri="{BB962C8B-B14F-4D97-AF65-F5344CB8AC3E}">
        <p14:creationId xmlns:p14="http://schemas.microsoft.com/office/powerpoint/2010/main" val="873183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43</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sp>
        <p:nvSpPr>
          <p:cNvPr id="8" name="TextBox 7"/>
          <p:cNvSpPr txBox="1"/>
          <p:nvPr/>
        </p:nvSpPr>
        <p:spPr>
          <a:xfrm>
            <a:off x="497292" y="730818"/>
            <a:ext cx="3095740" cy="707886"/>
          </a:xfrm>
          <a:prstGeom prst="rect">
            <a:avLst/>
          </a:prstGeom>
          <a:noFill/>
        </p:spPr>
        <p:txBody>
          <a:bodyPr wrap="square" rtlCol="0">
            <a:spAutoFit/>
          </a:bodyPr>
          <a:lstStyle/>
          <a:p>
            <a:r>
              <a:rPr lang="en-US" sz="3200" b="1" dirty="0">
                <a:solidFill>
                  <a:schemeClr val="tx1">
                    <a:lumMod val="40000"/>
                    <a:lumOff val="60000"/>
                  </a:schemeClr>
                </a:solidFill>
                <a:latin typeface="Calibri" panose="020F0502020204030204" pitchFamily="34" charset="0"/>
              </a:rPr>
              <a:t>Key partners</a:t>
            </a:r>
            <a:r>
              <a:rPr lang="en-US" sz="4000" b="1" dirty="0">
                <a:solidFill>
                  <a:schemeClr val="tx1">
                    <a:lumMod val="40000"/>
                    <a:lumOff val="60000"/>
                  </a:schemeClr>
                </a:solidFill>
                <a:latin typeface="Calibri" panose="020F0502020204030204" pitchFamily="34" charset="0"/>
              </a:rPr>
              <a:t> </a:t>
            </a:r>
          </a:p>
        </p:txBody>
      </p:sp>
      <p:sp>
        <p:nvSpPr>
          <p:cNvPr id="10" name="TextBox 9"/>
          <p:cNvSpPr txBox="1"/>
          <p:nvPr/>
        </p:nvSpPr>
        <p:spPr>
          <a:xfrm>
            <a:off x="713075" y="1647862"/>
            <a:ext cx="7122843" cy="162204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smtClean="0">
                <a:solidFill>
                  <a:schemeClr val="bg1"/>
                </a:solidFill>
              </a:rPr>
              <a:t>Outsourcing  web design , developers as needed </a:t>
            </a:r>
          </a:p>
          <a:p>
            <a:pPr marL="285750" indent="-285750">
              <a:lnSpc>
                <a:spcPct val="150000"/>
              </a:lnSpc>
              <a:buFont typeface="Arial" panose="020B0604020202020204" pitchFamily="34" charset="0"/>
              <a:buChar char="•"/>
            </a:pPr>
            <a:r>
              <a:rPr lang="en-US" sz="1800" dirty="0" smtClean="0">
                <a:solidFill>
                  <a:schemeClr val="bg1"/>
                </a:solidFill>
              </a:rPr>
              <a:t>Legal issues company </a:t>
            </a:r>
          </a:p>
          <a:p>
            <a:pPr marL="285750" indent="-285750">
              <a:lnSpc>
                <a:spcPct val="150000"/>
              </a:lnSpc>
              <a:buFont typeface="Arial" panose="020B0604020202020204" pitchFamily="34" charset="0"/>
              <a:buChar char="•"/>
            </a:pPr>
            <a:r>
              <a:rPr lang="en-US" sz="1800" dirty="0" smtClean="0">
                <a:solidFill>
                  <a:schemeClr val="bg1"/>
                </a:solidFill>
              </a:rPr>
              <a:t>Accounting /tax  specialists  </a:t>
            </a:r>
          </a:p>
          <a:p>
            <a:pPr>
              <a:lnSpc>
                <a:spcPct val="150000"/>
              </a:lnSpc>
            </a:pPr>
            <a:endParaRPr lang="en-US" dirty="0"/>
          </a:p>
        </p:txBody>
      </p:sp>
    </p:spTree>
    <p:extLst>
      <p:ext uri="{BB962C8B-B14F-4D97-AF65-F5344CB8AC3E}">
        <p14:creationId xmlns:p14="http://schemas.microsoft.com/office/powerpoint/2010/main" val="4028233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44</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sp>
        <p:nvSpPr>
          <p:cNvPr id="8" name="TextBox 7"/>
          <p:cNvSpPr txBox="1"/>
          <p:nvPr/>
        </p:nvSpPr>
        <p:spPr>
          <a:xfrm>
            <a:off x="395692" y="753745"/>
            <a:ext cx="3095740" cy="584775"/>
          </a:xfrm>
          <a:prstGeom prst="rect">
            <a:avLst/>
          </a:prstGeom>
          <a:noFill/>
        </p:spPr>
        <p:txBody>
          <a:bodyPr wrap="square" rtlCol="0">
            <a:spAutoFit/>
          </a:bodyPr>
          <a:lstStyle/>
          <a:p>
            <a:r>
              <a:rPr lang="en-US" sz="3200" b="1" dirty="0">
                <a:solidFill>
                  <a:schemeClr val="bg2">
                    <a:lumMod val="40000"/>
                    <a:lumOff val="60000"/>
                  </a:schemeClr>
                </a:solidFill>
                <a:latin typeface="Calibri" panose="020F0502020204030204" pitchFamily="34" charset="0"/>
              </a:rPr>
              <a:t>Cost structure </a:t>
            </a:r>
          </a:p>
        </p:txBody>
      </p:sp>
      <p:sp>
        <p:nvSpPr>
          <p:cNvPr id="11" name="TextBox 10"/>
          <p:cNvSpPr txBox="1"/>
          <p:nvPr/>
        </p:nvSpPr>
        <p:spPr>
          <a:xfrm>
            <a:off x="1045687" y="1542035"/>
            <a:ext cx="5717970" cy="2308324"/>
          </a:xfrm>
          <a:prstGeom prst="rect">
            <a:avLst/>
          </a:prstGeom>
          <a:noFill/>
        </p:spPr>
        <p:txBody>
          <a:bodyPr wrap="square" rtlCol="0">
            <a:spAutoFit/>
          </a:bodyPr>
          <a:lstStyle/>
          <a:p>
            <a:r>
              <a:rPr lang="en-US" sz="1800" b="1" dirty="0" smtClean="0">
                <a:solidFill>
                  <a:schemeClr val="bg1"/>
                </a:solidFill>
              </a:rPr>
              <a:t>The main two important processes  to keep the Business  going is :</a:t>
            </a:r>
          </a:p>
          <a:p>
            <a:r>
              <a:rPr lang="en-US" sz="1800" b="1" dirty="0" smtClean="0">
                <a:solidFill>
                  <a:schemeClr val="bg1"/>
                </a:solidFill>
              </a:rPr>
              <a:t>  </a:t>
            </a:r>
          </a:p>
          <a:p>
            <a:pPr marL="285750" indent="-285750">
              <a:buFont typeface="Courier New" panose="02070309020205020404" pitchFamily="49" charset="0"/>
              <a:buChar char="o"/>
            </a:pPr>
            <a:r>
              <a:rPr lang="en-US" sz="1800" b="1" dirty="0" smtClean="0">
                <a:solidFill>
                  <a:schemeClr val="bg1"/>
                </a:solidFill>
              </a:rPr>
              <a:t>Hosting the Website – WIX </a:t>
            </a:r>
          </a:p>
          <a:p>
            <a:pPr marL="285750" indent="-285750">
              <a:buFont typeface="Courier New" panose="02070309020205020404" pitchFamily="49" charset="0"/>
              <a:buChar char="o"/>
            </a:pPr>
            <a:endParaRPr lang="en-US" sz="1800" b="1" dirty="0">
              <a:solidFill>
                <a:schemeClr val="bg1"/>
              </a:solidFill>
            </a:endParaRPr>
          </a:p>
          <a:p>
            <a:pPr marL="285750" indent="-285750">
              <a:buFont typeface="Courier New" panose="02070309020205020404" pitchFamily="49" charset="0"/>
              <a:buChar char="o"/>
            </a:pPr>
            <a:r>
              <a:rPr lang="en-US" sz="1800" b="1" dirty="0" smtClean="0">
                <a:solidFill>
                  <a:schemeClr val="bg1"/>
                </a:solidFill>
              </a:rPr>
              <a:t> Marketing </a:t>
            </a:r>
          </a:p>
          <a:p>
            <a:pPr marL="285750" indent="-285750">
              <a:buFont typeface="Courier New" panose="02070309020205020404" pitchFamily="49" charset="0"/>
              <a:buChar char="o"/>
            </a:pPr>
            <a:endParaRPr lang="en-US" sz="1800" b="1" dirty="0">
              <a:solidFill>
                <a:schemeClr val="bg1"/>
              </a:solidFill>
            </a:endParaRPr>
          </a:p>
          <a:p>
            <a:pPr marL="285750" indent="-285750">
              <a:buFont typeface="Courier New" panose="02070309020205020404" pitchFamily="49" charset="0"/>
              <a:buChar char="o"/>
            </a:pPr>
            <a:r>
              <a:rPr lang="en-US" sz="1800" b="1" dirty="0" smtClean="0">
                <a:solidFill>
                  <a:schemeClr val="bg1"/>
                </a:solidFill>
              </a:rPr>
              <a:t>Developing and adding more features </a:t>
            </a:r>
            <a:endParaRPr lang="en-US" sz="1800" b="1" dirty="0">
              <a:solidFill>
                <a:schemeClr val="bg1"/>
              </a:solidFill>
            </a:endParaRPr>
          </a:p>
        </p:txBody>
      </p:sp>
    </p:spTree>
    <p:extLst>
      <p:ext uri="{BB962C8B-B14F-4D97-AF65-F5344CB8AC3E}">
        <p14:creationId xmlns:p14="http://schemas.microsoft.com/office/powerpoint/2010/main" val="187638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45</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9" name="Rectangle 8"/>
          <p:cNvSpPr/>
          <p:nvPr/>
        </p:nvSpPr>
        <p:spPr>
          <a:xfrm>
            <a:off x="3077014" y="103360"/>
            <a:ext cx="2989921" cy="461665"/>
          </a:xfrm>
          <a:prstGeom prst="rect">
            <a:avLst/>
          </a:prstGeom>
        </p:spPr>
        <p:txBody>
          <a:bodyPr wrap="none">
            <a:spAutoFit/>
          </a:bodyPr>
          <a:lstStyle/>
          <a:p>
            <a:r>
              <a:rPr lang="en-US" sz="2400" b="1" dirty="0" smtClean="0">
                <a:solidFill>
                  <a:schemeClr val="accent1"/>
                </a:solidFill>
              </a:rPr>
              <a:t>04-Business model</a:t>
            </a:r>
            <a:endParaRPr lang="en-US" sz="2400" b="1" dirty="0"/>
          </a:p>
        </p:txBody>
      </p:sp>
      <p:sp>
        <p:nvSpPr>
          <p:cNvPr id="10" name="TextBox 9"/>
          <p:cNvSpPr txBox="1"/>
          <p:nvPr/>
        </p:nvSpPr>
        <p:spPr>
          <a:xfrm>
            <a:off x="543244" y="473961"/>
            <a:ext cx="3920837" cy="584775"/>
          </a:xfrm>
          <a:prstGeom prst="rect">
            <a:avLst/>
          </a:prstGeom>
          <a:noFill/>
        </p:spPr>
        <p:txBody>
          <a:bodyPr wrap="square" rtlCol="0">
            <a:spAutoFit/>
          </a:bodyPr>
          <a:lstStyle/>
          <a:p>
            <a:r>
              <a:rPr lang="en-US" sz="3200" b="1" dirty="0" smtClean="0">
                <a:solidFill>
                  <a:schemeClr val="tx2"/>
                </a:solidFill>
                <a:latin typeface="Calibri" panose="020F0502020204030204" pitchFamily="34" charset="0"/>
              </a:rPr>
              <a:t>&gt;&gt; Initial Cost </a:t>
            </a:r>
            <a:endParaRPr lang="en-US" sz="3200" b="1" dirty="0">
              <a:solidFill>
                <a:schemeClr val="tx2"/>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73875880"/>
              </p:ext>
            </p:extLst>
          </p:nvPr>
        </p:nvGraphicFramePr>
        <p:xfrm>
          <a:off x="879026" y="1429337"/>
          <a:ext cx="7385896" cy="2685142"/>
        </p:xfrm>
        <a:graphic>
          <a:graphicData uri="http://schemas.openxmlformats.org/drawingml/2006/table">
            <a:tbl>
              <a:tblPr firstRow="1" bandRow="1">
                <a:tableStyleId>{5C22544A-7EE6-4342-B048-85BDC9FD1C3A}</a:tableStyleId>
              </a:tblPr>
              <a:tblGrid>
                <a:gridCol w="2390712">
                  <a:extLst>
                    <a:ext uri="{9D8B030D-6E8A-4147-A177-3AD203B41FA5}">
                      <a16:colId xmlns:a16="http://schemas.microsoft.com/office/drawing/2014/main" val="737737698"/>
                    </a:ext>
                  </a:extLst>
                </a:gridCol>
                <a:gridCol w="2533219">
                  <a:extLst>
                    <a:ext uri="{9D8B030D-6E8A-4147-A177-3AD203B41FA5}">
                      <a16:colId xmlns:a16="http://schemas.microsoft.com/office/drawing/2014/main" val="2294882379"/>
                    </a:ext>
                  </a:extLst>
                </a:gridCol>
                <a:gridCol w="2461965">
                  <a:extLst>
                    <a:ext uri="{9D8B030D-6E8A-4147-A177-3AD203B41FA5}">
                      <a16:colId xmlns:a16="http://schemas.microsoft.com/office/drawing/2014/main" val="3415598454"/>
                    </a:ext>
                  </a:extLst>
                </a:gridCol>
              </a:tblGrid>
              <a:tr h="585223">
                <a:tc>
                  <a:txBody>
                    <a:bodyPr/>
                    <a:lstStyle/>
                    <a:p>
                      <a:pPr algn="l"/>
                      <a:r>
                        <a:rPr lang="en-US" dirty="0" smtClean="0"/>
                        <a:t>Item </a:t>
                      </a:r>
                      <a:endParaRPr lang="en-US" dirty="0"/>
                    </a:p>
                  </a:txBody>
                  <a:tcPr/>
                </a:tc>
                <a:tc>
                  <a:txBody>
                    <a:bodyPr/>
                    <a:lstStyle/>
                    <a:p>
                      <a:pPr algn="ctr"/>
                      <a:r>
                        <a:rPr lang="en-US" dirty="0" smtClean="0"/>
                        <a:t>Expected</a:t>
                      </a:r>
                      <a:r>
                        <a:rPr lang="en-US" baseline="0" dirty="0" smtClean="0"/>
                        <a:t> cost </a:t>
                      </a:r>
                      <a:endParaRPr lang="en-US" dirty="0"/>
                    </a:p>
                  </a:txBody>
                  <a:tcPr/>
                </a:tc>
                <a:tc>
                  <a:txBody>
                    <a:bodyPr/>
                    <a:lstStyle/>
                    <a:p>
                      <a:pPr marL="0" marR="0" indent="0" algn="ctr" defTabSz="457200" rtl="1" eaLnBrk="1" fontAlgn="auto" latinLnBrk="0" hangingPunct="1">
                        <a:lnSpc>
                          <a:spcPct val="100000"/>
                        </a:lnSpc>
                        <a:spcBef>
                          <a:spcPts val="0"/>
                        </a:spcBef>
                        <a:spcAft>
                          <a:spcPts val="0"/>
                        </a:spcAft>
                        <a:buClrTx/>
                        <a:buSzTx/>
                        <a:buFontTx/>
                        <a:buNone/>
                        <a:tabLst/>
                        <a:defRPr/>
                      </a:pPr>
                      <a:r>
                        <a:rPr lang="en-US" dirty="0" smtClean="0"/>
                        <a:t> time period </a:t>
                      </a:r>
                    </a:p>
                    <a:p>
                      <a:pPr algn="ctr"/>
                      <a:endParaRPr lang="en-US" dirty="0"/>
                    </a:p>
                  </a:txBody>
                  <a:tcPr/>
                </a:tc>
                <a:extLst>
                  <a:ext uri="{0D108BD9-81ED-4DB2-BD59-A6C34878D82A}">
                    <a16:rowId xmlns:a16="http://schemas.microsoft.com/office/drawing/2014/main" val="3964029759"/>
                  </a:ext>
                </a:extLst>
              </a:tr>
              <a:tr h="344249">
                <a:tc>
                  <a:txBody>
                    <a:bodyPr/>
                    <a:lstStyle/>
                    <a:p>
                      <a:pPr algn="l"/>
                      <a:r>
                        <a:rPr lang="en-US" baseline="0" dirty="0" smtClean="0"/>
                        <a:t> website hosting </a:t>
                      </a:r>
                      <a:endParaRPr lang="en-US" dirty="0"/>
                    </a:p>
                  </a:txBody>
                  <a:tcPr/>
                </a:tc>
                <a:tc>
                  <a:txBody>
                    <a:bodyPr/>
                    <a:lstStyle/>
                    <a:p>
                      <a:pPr algn="ctr"/>
                      <a:r>
                        <a:rPr lang="en-US" dirty="0" smtClean="0"/>
                        <a:t>30-50 $</a:t>
                      </a:r>
                      <a:endParaRPr lang="en-US" dirty="0"/>
                    </a:p>
                  </a:txBody>
                  <a:tcPr/>
                </a:tc>
                <a:tc>
                  <a:txBody>
                    <a:bodyPr/>
                    <a:lstStyle/>
                    <a:p>
                      <a:pPr algn="ctr"/>
                      <a:r>
                        <a:rPr lang="en-US" dirty="0" smtClean="0"/>
                        <a:t>monthly</a:t>
                      </a:r>
                      <a:endParaRPr lang="en-US" dirty="0"/>
                    </a:p>
                  </a:txBody>
                  <a:tcPr/>
                </a:tc>
                <a:extLst>
                  <a:ext uri="{0D108BD9-81ED-4DB2-BD59-A6C34878D82A}">
                    <a16:rowId xmlns:a16="http://schemas.microsoft.com/office/drawing/2014/main" val="2505466585"/>
                  </a:ext>
                </a:extLst>
              </a:tr>
              <a:tr h="344249">
                <a:tc>
                  <a:txBody>
                    <a:bodyPr/>
                    <a:lstStyle/>
                    <a:p>
                      <a:pPr algn="l"/>
                      <a:r>
                        <a:rPr lang="en-US" dirty="0" smtClean="0"/>
                        <a:t>Marketing initial </a:t>
                      </a:r>
                      <a:endParaRPr lang="en-US" dirty="0"/>
                    </a:p>
                  </a:txBody>
                  <a:tcPr/>
                </a:tc>
                <a:tc>
                  <a:txBody>
                    <a:bodyPr/>
                    <a:lstStyle/>
                    <a:p>
                      <a:pPr algn="ctr"/>
                      <a:r>
                        <a:rPr lang="en-US" dirty="0" smtClean="0"/>
                        <a:t>20K  $</a:t>
                      </a:r>
                      <a:endParaRPr lang="en-US" dirty="0"/>
                    </a:p>
                  </a:txBody>
                  <a:tcPr/>
                </a:tc>
                <a:tc>
                  <a:txBody>
                    <a:bodyPr/>
                    <a:lstStyle/>
                    <a:p>
                      <a:pPr algn="ctr"/>
                      <a:r>
                        <a:rPr lang="en-US" dirty="0" smtClean="0"/>
                        <a:t>4 months </a:t>
                      </a:r>
                      <a:endParaRPr lang="en-US" dirty="0"/>
                    </a:p>
                  </a:txBody>
                  <a:tcPr/>
                </a:tc>
                <a:extLst>
                  <a:ext uri="{0D108BD9-81ED-4DB2-BD59-A6C34878D82A}">
                    <a16:rowId xmlns:a16="http://schemas.microsoft.com/office/drawing/2014/main" val="3477554370"/>
                  </a:ext>
                </a:extLst>
              </a:tr>
              <a:tr h="344249">
                <a:tc>
                  <a:txBody>
                    <a:bodyPr/>
                    <a:lstStyle/>
                    <a:p>
                      <a:pPr algn="l"/>
                      <a:r>
                        <a:rPr lang="en-US" dirty="0" smtClean="0"/>
                        <a:t>Office and rent</a:t>
                      </a:r>
                      <a:endParaRPr lang="en-US" dirty="0"/>
                    </a:p>
                  </a:txBody>
                  <a:tcPr/>
                </a:tc>
                <a:tc>
                  <a:txBody>
                    <a:bodyPr/>
                    <a:lstStyle/>
                    <a:p>
                      <a:pPr algn="ctr"/>
                      <a:r>
                        <a:rPr lang="en-US" dirty="0" smtClean="0"/>
                        <a:t>10k $</a:t>
                      </a:r>
                      <a:endParaRPr lang="en-US" dirty="0"/>
                    </a:p>
                  </a:txBody>
                  <a:tcPr/>
                </a:tc>
                <a:tc>
                  <a:txBody>
                    <a:bodyPr/>
                    <a:lstStyle/>
                    <a:p>
                      <a:pPr algn="ctr"/>
                      <a:r>
                        <a:rPr lang="en-US" dirty="0" smtClean="0"/>
                        <a:t>6 months </a:t>
                      </a:r>
                      <a:endParaRPr lang="en-US" dirty="0"/>
                    </a:p>
                  </a:txBody>
                  <a:tcPr/>
                </a:tc>
                <a:extLst>
                  <a:ext uri="{0D108BD9-81ED-4DB2-BD59-A6C34878D82A}">
                    <a16:rowId xmlns:a16="http://schemas.microsoft.com/office/drawing/2014/main" val="288744358"/>
                  </a:ext>
                </a:extLst>
              </a:tr>
              <a:tr h="722923">
                <a:tc>
                  <a:txBody>
                    <a:bodyPr/>
                    <a:lstStyle/>
                    <a:p>
                      <a:pPr algn="l"/>
                      <a:r>
                        <a:rPr lang="en-US" dirty="0" smtClean="0"/>
                        <a:t>Total initial cost </a:t>
                      </a:r>
                      <a:endParaRPr lang="en-US" dirty="0"/>
                    </a:p>
                  </a:txBody>
                  <a:tcPr/>
                </a:tc>
                <a:tc>
                  <a:txBody>
                    <a:bodyPr/>
                    <a:lstStyle/>
                    <a:p>
                      <a:r>
                        <a:rPr lang="en-US" sz="1800" b="1" dirty="0" smtClean="0">
                          <a:solidFill>
                            <a:srgbClr val="FF0000"/>
                          </a:solidFill>
                        </a:rPr>
                        <a:t>around  30K  $</a:t>
                      </a:r>
                      <a:endParaRPr lang="en-US" sz="1800" b="1" dirty="0">
                        <a:solidFill>
                          <a:srgbClr val="FF0000"/>
                        </a:solidFill>
                      </a:endParaRPr>
                    </a:p>
                  </a:txBody>
                  <a:tcPr/>
                </a:tc>
                <a:tc>
                  <a:txBody>
                    <a:bodyPr/>
                    <a:lstStyle/>
                    <a:p>
                      <a:endParaRPr lang="en-US" dirty="0"/>
                    </a:p>
                  </a:txBody>
                  <a:tcPr/>
                </a:tc>
                <a:extLst>
                  <a:ext uri="{0D108BD9-81ED-4DB2-BD59-A6C34878D82A}">
                    <a16:rowId xmlns:a16="http://schemas.microsoft.com/office/drawing/2014/main" val="1364505091"/>
                  </a:ext>
                </a:extLst>
              </a:tr>
              <a:tr h="344249">
                <a:tc>
                  <a:txBody>
                    <a:bodyPr/>
                    <a:lstStyle/>
                    <a:p>
                      <a:pPr algn="l"/>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15256129"/>
                  </a:ext>
                </a:extLst>
              </a:tr>
            </a:tbl>
          </a:graphicData>
        </a:graphic>
      </p:graphicFrame>
    </p:spTree>
    <p:extLst>
      <p:ext uri="{BB962C8B-B14F-4D97-AF65-F5344CB8AC3E}">
        <p14:creationId xmlns:p14="http://schemas.microsoft.com/office/powerpoint/2010/main" val="154659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2" name="Google Shape;1002;p66"/>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46</a:t>
            </a:fld>
            <a:endParaRPr/>
          </a:p>
        </p:txBody>
      </p:sp>
      <p:sp>
        <p:nvSpPr>
          <p:cNvPr id="1003" name="Google Shape;1003;p66"/>
          <p:cNvSpPr txBox="1">
            <a:spLocks noGrp="1"/>
          </p:cNvSpPr>
          <p:nvPr>
            <p:ph type="subTitle" idx="3"/>
          </p:nvPr>
        </p:nvSpPr>
        <p:spPr>
          <a:xfrm>
            <a:off x="2866999" y="1562795"/>
            <a:ext cx="3402000" cy="867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t>Do you have any questions?</a:t>
            </a:r>
            <a:endParaRPr dirty="0"/>
          </a:p>
          <a:p>
            <a:pPr marL="0" lvl="0" indent="0" algn="ctr" rtl="0">
              <a:lnSpc>
                <a:spcPct val="150000"/>
              </a:lnSpc>
              <a:spcBef>
                <a:spcPts val="0"/>
              </a:spcBef>
              <a:spcAft>
                <a:spcPts val="0"/>
              </a:spcAft>
              <a:buNone/>
            </a:pPr>
            <a:r>
              <a:rPr lang="en" dirty="0" smtClean="0"/>
              <a:t>H4joynet@gmail.com </a:t>
            </a:r>
            <a:endParaRPr dirty="0"/>
          </a:p>
          <a:p>
            <a:pPr marL="0" lvl="0" indent="0" algn="ctr" rtl="0">
              <a:lnSpc>
                <a:spcPct val="150000"/>
              </a:lnSpc>
              <a:spcBef>
                <a:spcPts val="0"/>
              </a:spcBef>
              <a:spcAft>
                <a:spcPts val="0"/>
              </a:spcAft>
              <a:buNone/>
            </a:pPr>
            <a:r>
              <a:rPr lang="en-US" dirty="0" smtClean="0"/>
              <a:t>+962798300720</a:t>
            </a:r>
            <a:endParaRPr dirty="0"/>
          </a:p>
          <a:p>
            <a:pPr marL="0" lvl="0" indent="0" algn="ctr" rtl="0">
              <a:lnSpc>
                <a:spcPct val="150000"/>
              </a:lnSpc>
              <a:spcBef>
                <a:spcPts val="0"/>
              </a:spcBef>
              <a:spcAft>
                <a:spcPts val="0"/>
              </a:spcAft>
              <a:buNone/>
            </a:pPr>
            <a:r>
              <a:rPr lang="en-US" dirty="0" smtClean="0"/>
              <a:t>J</a:t>
            </a:r>
            <a:r>
              <a:rPr lang="en" dirty="0" smtClean="0"/>
              <a:t>oynet</a:t>
            </a:r>
            <a:endParaRPr dirty="0"/>
          </a:p>
        </p:txBody>
      </p:sp>
      <p:sp>
        <p:nvSpPr>
          <p:cNvPr id="1004" name="Google Shape;1004;p66"/>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Product vision | Pitch deck</a:t>
            </a:r>
            <a:endParaRPr/>
          </a:p>
        </p:txBody>
      </p:sp>
      <p:sp>
        <p:nvSpPr>
          <p:cNvPr id="1005" name="Google Shape;1005;p66"/>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2024</a:t>
            </a:r>
            <a:endParaRPr dirty="0"/>
          </a:p>
        </p:txBody>
      </p:sp>
      <p:sp>
        <p:nvSpPr>
          <p:cNvPr id="1006" name="Google Shape;1006;p66"/>
          <p:cNvSpPr txBox="1">
            <a:spLocks noGrp="1"/>
          </p:cNvSpPr>
          <p:nvPr>
            <p:ph type="title"/>
          </p:nvPr>
        </p:nvSpPr>
        <p:spPr>
          <a:xfrm>
            <a:off x="1669166" y="724520"/>
            <a:ext cx="5804100" cy="76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2" name="Subtitle 1"/>
          <p:cNvSpPr>
            <a:spLocks noGrp="1"/>
          </p:cNvSpPr>
          <p:nvPr>
            <p:ph type="subTitle" idx="2"/>
          </p:nvPr>
        </p:nvSpPr>
        <p:spPr>
          <a:xfrm>
            <a:off x="6935939" y="4228743"/>
            <a:ext cx="1494986" cy="307500"/>
          </a:xfrm>
        </p:spPr>
        <p:txBody>
          <a:bodyPr/>
          <a:lstStyle/>
          <a:p>
            <a:r>
              <a:rPr lang="en-US" dirty="0" smtClean="0"/>
              <a:t>Joyshop project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5</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3204500" y="228746"/>
            <a:ext cx="3465300" cy="572700"/>
          </a:xfrm>
        </p:spPr>
        <p:txBody>
          <a:bodyPr/>
          <a:lstStyle/>
          <a:p>
            <a:r>
              <a:rPr lang="en-US" sz="2400" dirty="0" smtClean="0"/>
              <a:t>Module Design  </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56" y="1096331"/>
            <a:ext cx="3628694" cy="2602867"/>
          </a:xfrm>
          <a:prstGeom prst="rect">
            <a:avLst/>
          </a:prstGeom>
        </p:spPr>
      </p:pic>
      <p:sp>
        <p:nvSpPr>
          <p:cNvPr id="9" name="Right Arrow 8"/>
          <p:cNvSpPr/>
          <p:nvPr/>
        </p:nvSpPr>
        <p:spPr>
          <a:xfrm>
            <a:off x="4138247" y="1706859"/>
            <a:ext cx="2133600" cy="772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Promotion</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925" y="1806240"/>
            <a:ext cx="1019798" cy="5733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796" y="3149912"/>
            <a:ext cx="2191493" cy="12103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271847" y="1595271"/>
            <a:ext cx="1449149" cy="81558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832" y="578928"/>
            <a:ext cx="1287762" cy="820168"/>
          </a:xfrm>
          <a:prstGeom prst="rect">
            <a:avLst/>
          </a:prstGeom>
        </p:spPr>
      </p:pic>
      <p:sp>
        <p:nvSpPr>
          <p:cNvPr id="15" name="TextBox 14"/>
          <p:cNvSpPr txBox="1"/>
          <p:nvPr/>
        </p:nvSpPr>
        <p:spPr>
          <a:xfrm>
            <a:off x="940925" y="3659565"/>
            <a:ext cx="2618700" cy="646331"/>
          </a:xfrm>
          <a:prstGeom prst="rect">
            <a:avLst/>
          </a:prstGeom>
          <a:noFill/>
        </p:spPr>
        <p:txBody>
          <a:bodyPr wrap="square" rtlCol="0">
            <a:spAutoFit/>
          </a:bodyPr>
          <a:lstStyle/>
          <a:p>
            <a:r>
              <a:rPr lang="en-US" sz="1800" dirty="0" smtClean="0">
                <a:solidFill>
                  <a:schemeClr val="bg1"/>
                </a:solidFill>
              </a:rPr>
              <a:t>Organized Services Database </a:t>
            </a:r>
            <a:endParaRPr lang="en-US" sz="1800" dirty="0">
              <a:solidFill>
                <a:schemeClr val="bg1"/>
              </a:solidFill>
            </a:endParaRPr>
          </a:p>
        </p:txBody>
      </p:sp>
      <p:sp>
        <p:nvSpPr>
          <p:cNvPr id="16" name="Cloud 15"/>
          <p:cNvSpPr/>
          <p:nvPr/>
        </p:nvSpPr>
        <p:spPr>
          <a:xfrm>
            <a:off x="1252935" y="755080"/>
            <a:ext cx="1397079" cy="6440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 Hosting</a:t>
            </a:r>
            <a:endParaRPr lang="en-US" dirty="0"/>
          </a:p>
        </p:txBody>
      </p:sp>
      <p:sp>
        <p:nvSpPr>
          <p:cNvPr id="18" name="Left-Right Arrow 17"/>
          <p:cNvSpPr/>
          <p:nvPr/>
        </p:nvSpPr>
        <p:spPr>
          <a:xfrm>
            <a:off x="3247973" y="3149912"/>
            <a:ext cx="2163000" cy="568529"/>
          </a:xfrm>
          <a:prstGeom prst="lef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Business</a:t>
            </a:r>
            <a:r>
              <a:rPr lang="en-US" dirty="0" smtClean="0"/>
              <a:t> </a:t>
            </a:r>
            <a:endParaRPr lang="en-US" dirty="0"/>
          </a:p>
        </p:txBody>
      </p:sp>
    </p:spTree>
    <p:extLst>
      <p:ext uri="{BB962C8B-B14F-4D97-AF65-F5344CB8AC3E}">
        <p14:creationId xmlns:p14="http://schemas.microsoft.com/office/powerpoint/2010/main" val="2149068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6</a:t>
            </a:fld>
            <a:endParaRPr lang="en"/>
          </a:p>
        </p:txBody>
      </p:sp>
      <p:sp>
        <p:nvSpPr>
          <p:cNvPr id="3" name="Subtitle 2"/>
          <p:cNvSpPr>
            <a:spLocks noGrp="1"/>
          </p:cNvSpPr>
          <p:nvPr>
            <p:ph type="subTitle" idx="1"/>
          </p:nvPr>
        </p:nvSpPr>
        <p:spPr>
          <a:xfrm>
            <a:off x="3331775" y="4765714"/>
            <a:ext cx="2480400" cy="307500"/>
          </a:xfrm>
        </p:spPr>
        <p:txBody>
          <a:bodyPr/>
          <a:lstStyle/>
          <a:p>
            <a:pPr lvl="0"/>
            <a:r>
              <a:rPr lang="en-US" dirty="0"/>
              <a:t>Joynet Marketing | Pitch deck</a:t>
            </a:r>
          </a:p>
          <a:p>
            <a:endParaRPr lang="en-US" dirty="0"/>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5" name="Title 4"/>
          <p:cNvSpPr>
            <a:spLocks noGrp="1"/>
          </p:cNvSpPr>
          <p:nvPr>
            <p:ph type="title"/>
          </p:nvPr>
        </p:nvSpPr>
        <p:spPr>
          <a:xfrm>
            <a:off x="2940950" y="439286"/>
            <a:ext cx="3465300" cy="572700"/>
          </a:xfrm>
        </p:spPr>
        <p:txBody>
          <a:bodyPr/>
          <a:lstStyle/>
          <a:p>
            <a:r>
              <a:rPr lang="en-US" dirty="0" smtClean="0"/>
              <a:t>Business plans</a:t>
            </a:r>
            <a:endParaRPr lang="en-US" dirty="0"/>
          </a:p>
        </p:txBody>
      </p:sp>
      <p:sp>
        <p:nvSpPr>
          <p:cNvPr id="8" name="TextBox 7"/>
          <p:cNvSpPr txBox="1"/>
          <p:nvPr/>
        </p:nvSpPr>
        <p:spPr>
          <a:xfrm>
            <a:off x="180623" y="832761"/>
            <a:ext cx="6615289" cy="369332"/>
          </a:xfrm>
          <a:prstGeom prst="rect">
            <a:avLst/>
          </a:prstGeom>
          <a:noFill/>
        </p:spPr>
        <p:txBody>
          <a:bodyPr wrap="square" rtlCol="0">
            <a:spAutoFit/>
          </a:bodyPr>
          <a:lstStyle/>
          <a:p>
            <a:r>
              <a:rPr lang="en-US" sz="1800" b="1" smtClean="0">
                <a:solidFill>
                  <a:schemeClr val="bg1"/>
                </a:solidFill>
              </a:rPr>
              <a:t>A- Hot-Offers </a:t>
            </a:r>
            <a:r>
              <a:rPr lang="en-US" sz="1800" b="1" dirty="0">
                <a:solidFill>
                  <a:schemeClr val="bg1"/>
                </a:solidFill>
              </a:rPr>
              <a:t>Station</a:t>
            </a:r>
          </a:p>
        </p:txBody>
      </p:sp>
      <p:sp>
        <p:nvSpPr>
          <p:cNvPr id="9" name="TextBox 8"/>
          <p:cNvSpPr txBox="1"/>
          <p:nvPr/>
        </p:nvSpPr>
        <p:spPr>
          <a:xfrm>
            <a:off x="180623" y="1207732"/>
            <a:ext cx="7461956" cy="3539430"/>
          </a:xfrm>
          <a:prstGeom prst="rect">
            <a:avLst/>
          </a:prstGeom>
          <a:noFill/>
        </p:spPr>
        <p:txBody>
          <a:bodyPr wrap="square" rtlCol="0">
            <a:spAutoFit/>
          </a:bodyPr>
          <a:lstStyle/>
          <a:p>
            <a:r>
              <a:rPr lang="en-US" sz="1600" dirty="0" smtClean="0">
                <a:solidFill>
                  <a:schemeClr val="bg1">
                    <a:lumMod val="95000"/>
                  </a:schemeClr>
                </a:solidFill>
              </a:rPr>
              <a:t>Inviting business to participate in the project in a way to keep adding special ads , hot offers and announcements , in a way to make Joynet becomes a reference for following this offers and the special ads , generating a good large traffic to web site , so we will have 3 basic plans in relation with business </a:t>
            </a:r>
          </a:p>
          <a:p>
            <a:r>
              <a:rPr lang="en-US" sz="1600" dirty="0" smtClean="0">
                <a:solidFill>
                  <a:schemeClr val="bg1"/>
                </a:solidFill>
              </a:rPr>
              <a:t>1- </a:t>
            </a:r>
            <a:r>
              <a:rPr lang="en-US" sz="1600" b="1" dirty="0" smtClean="0">
                <a:solidFill>
                  <a:schemeClr val="accent1"/>
                </a:solidFill>
              </a:rPr>
              <a:t>Normal</a:t>
            </a:r>
            <a:r>
              <a:rPr lang="en-US" sz="1600" dirty="0" smtClean="0">
                <a:solidFill>
                  <a:schemeClr val="bg1"/>
                </a:solidFill>
              </a:rPr>
              <a:t> : business just adds posts and may get use of website-group discussion and make online business as interface with customers , being asked to pay for </a:t>
            </a:r>
            <a:r>
              <a:rPr lang="en-US" sz="1600" b="1" dirty="0" smtClean="0">
                <a:solidFill>
                  <a:srgbClr val="FFC000"/>
                </a:solidFill>
              </a:rPr>
              <a:t>subscriptions</a:t>
            </a:r>
            <a:r>
              <a:rPr lang="en-US" sz="1600" dirty="0" smtClean="0">
                <a:solidFill>
                  <a:schemeClr val="bg1"/>
                </a:solidFill>
              </a:rPr>
              <a:t> in the right project stage .</a:t>
            </a:r>
          </a:p>
          <a:p>
            <a:endParaRPr lang="en-US" sz="1600" dirty="0">
              <a:solidFill>
                <a:schemeClr val="bg1"/>
              </a:solidFill>
            </a:endParaRPr>
          </a:p>
          <a:p>
            <a:r>
              <a:rPr lang="en-US" sz="1600" dirty="0" smtClean="0">
                <a:solidFill>
                  <a:schemeClr val="bg1"/>
                </a:solidFill>
              </a:rPr>
              <a:t>2- </a:t>
            </a:r>
            <a:r>
              <a:rPr lang="en-US" sz="1600" b="1" dirty="0" smtClean="0">
                <a:solidFill>
                  <a:schemeClr val="accent1"/>
                </a:solidFill>
              </a:rPr>
              <a:t>Promoter</a:t>
            </a:r>
            <a:r>
              <a:rPr lang="en-US" sz="1600" dirty="0" smtClean="0">
                <a:solidFill>
                  <a:schemeClr val="accent1"/>
                </a:solidFill>
              </a:rPr>
              <a:t> </a:t>
            </a:r>
            <a:r>
              <a:rPr lang="en-US" sz="1600" dirty="0" smtClean="0">
                <a:solidFill>
                  <a:schemeClr val="bg1"/>
                </a:solidFill>
              </a:rPr>
              <a:t>: business ask to special promotion in the site or over the net , and this is </a:t>
            </a:r>
            <a:r>
              <a:rPr lang="en-US" sz="1600" b="1" dirty="0" smtClean="0">
                <a:solidFill>
                  <a:srgbClr val="FFC000"/>
                </a:solidFill>
              </a:rPr>
              <a:t>paid </a:t>
            </a:r>
            <a:r>
              <a:rPr lang="en-US" sz="1600" dirty="0" smtClean="0">
                <a:solidFill>
                  <a:schemeClr val="bg1"/>
                </a:solidFill>
              </a:rPr>
              <a:t>.</a:t>
            </a:r>
          </a:p>
          <a:p>
            <a:endParaRPr lang="en-US" sz="1600" dirty="0">
              <a:solidFill>
                <a:schemeClr val="bg1"/>
              </a:solidFill>
            </a:endParaRPr>
          </a:p>
          <a:p>
            <a:r>
              <a:rPr lang="en-US" sz="1600" dirty="0" smtClean="0">
                <a:solidFill>
                  <a:schemeClr val="bg1"/>
                </a:solidFill>
              </a:rPr>
              <a:t>3- </a:t>
            </a:r>
            <a:r>
              <a:rPr lang="en-US" sz="1600" b="1" dirty="0" smtClean="0">
                <a:solidFill>
                  <a:schemeClr val="accent1"/>
                </a:solidFill>
              </a:rPr>
              <a:t>Business Partner </a:t>
            </a:r>
            <a:r>
              <a:rPr lang="en-US" sz="1600" dirty="0" smtClean="0">
                <a:solidFill>
                  <a:schemeClr val="bg1"/>
                </a:solidFill>
              </a:rPr>
              <a:t>: business offers </a:t>
            </a:r>
            <a:r>
              <a:rPr lang="en-US" sz="1600" b="1" dirty="0" smtClean="0">
                <a:solidFill>
                  <a:srgbClr val="FFC000"/>
                </a:solidFill>
              </a:rPr>
              <a:t>sales commotions </a:t>
            </a:r>
            <a:r>
              <a:rPr lang="en-US" sz="1600" dirty="0" smtClean="0">
                <a:solidFill>
                  <a:schemeClr val="bg1"/>
                </a:solidFill>
              </a:rPr>
              <a:t>getting extensive promotions and care from the site in all ways .supporting even a dedicated  order online system .</a:t>
            </a:r>
            <a:endParaRPr lang="en-US" sz="1600" dirty="0">
              <a:solidFill>
                <a:schemeClr val="bg1"/>
              </a:solidFill>
            </a:endParaRPr>
          </a:p>
        </p:txBody>
      </p:sp>
    </p:spTree>
    <p:extLst>
      <p:ext uri="{BB962C8B-B14F-4D97-AF65-F5344CB8AC3E}">
        <p14:creationId xmlns:p14="http://schemas.microsoft.com/office/powerpoint/2010/main" val="304525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8"/>
          <p:cNvSpPr txBox="1">
            <a:spLocks noGrp="1"/>
          </p:cNvSpPr>
          <p:nvPr>
            <p:ph type="title"/>
          </p:nvPr>
        </p:nvSpPr>
        <p:spPr>
          <a:xfrm>
            <a:off x="-220398" y="1008742"/>
            <a:ext cx="3465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smtClean="0"/>
              <a:t>1- Introduction</a:t>
            </a:r>
            <a:endParaRPr sz="2000" dirty="0"/>
          </a:p>
        </p:txBody>
      </p:sp>
      <p:sp>
        <p:nvSpPr>
          <p:cNvPr id="346" name="Google Shape;346;p38"/>
          <p:cNvSpPr txBox="1">
            <a:spLocks noGrp="1"/>
          </p:cNvSpPr>
          <p:nvPr>
            <p:ph type="sldNum" idx="12"/>
          </p:nvPr>
        </p:nvSpPr>
        <p:spPr>
          <a:xfrm>
            <a:off x="713075" y="4616554"/>
            <a:ext cx="455700" cy="30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347" name="Google Shape;347;p38"/>
          <p:cNvSpPr txBox="1">
            <a:spLocks noGrp="1"/>
          </p:cNvSpPr>
          <p:nvPr>
            <p:ph type="subTitle" idx="3"/>
          </p:nvPr>
        </p:nvSpPr>
        <p:spPr>
          <a:xfrm>
            <a:off x="322359" y="2146787"/>
            <a:ext cx="8499230" cy="2225886"/>
          </a:xfrm>
          <a:prstGeom prst="rect">
            <a:avLst/>
          </a:prstGeom>
        </p:spPr>
        <p:txBody>
          <a:bodyPr spcFirstLastPara="1" wrap="square" lIns="91425" tIns="91425" rIns="91425" bIns="91425" anchor="ctr" anchorCtr="0">
            <a:noAutofit/>
          </a:bodyPr>
          <a:lstStyle/>
          <a:p>
            <a:pPr marL="0" lvl="0" indent="0" algn="l">
              <a:lnSpc>
                <a:spcPct val="150000"/>
              </a:lnSpc>
            </a:pPr>
            <a:r>
              <a:rPr lang="en-US" b="1" dirty="0" smtClean="0"/>
              <a:t>MERGING</a:t>
            </a:r>
            <a:r>
              <a:rPr lang="en-US" dirty="0" smtClean="0"/>
              <a:t> </a:t>
            </a:r>
            <a:r>
              <a:rPr lang="en-US" u="sng" dirty="0" smtClean="0"/>
              <a:t>Social Media </a:t>
            </a:r>
            <a:r>
              <a:rPr lang="en-US" dirty="0" smtClean="0"/>
              <a:t>and </a:t>
            </a:r>
            <a:r>
              <a:rPr lang="en-US" u="sng" dirty="0" smtClean="0"/>
              <a:t>Database </a:t>
            </a:r>
            <a:r>
              <a:rPr lang="en-US" dirty="0" smtClean="0"/>
              <a:t>technologies into one , creating simple database having records as social posts , with certain attributes </a:t>
            </a:r>
            <a:r>
              <a:rPr lang="en-US" sz="1800" b="1" dirty="0" smtClean="0">
                <a:solidFill>
                  <a:srgbClr val="FF0000"/>
                </a:solidFill>
              </a:rPr>
              <a:t>Fields</a:t>
            </a:r>
            <a:r>
              <a:rPr lang="en-US" dirty="0" smtClean="0"/>
              <a:t> defined as post specs just like database attributes exactly ,this attributes used as </a:t>
            </a:r>
            <a:r>
              <a:rPr lang="en-US" sz="1800" b="1" dirty="0" smtClean="0">
                <a:solidFill>
                  <a:srgbClr val="FF0000"/>
                </a:solidFill>
              </a:rPr>
              <a:t>Filters</a:t>
            </a:r>
            <a:r>
              <a:rPr lang="en-US" dirty="0" smtClean="0"/>
              <a:t> to switch between records . User see related posts when apply related filters .</a:t>
            </a:r>
          </a:p>
          <a:p>
            <a:pPr marL="0" lvl="0" indent="0" algn="l">
              <a:lnSpc>
                <a:spcPct val="150000"/>
              </a:lnSpc>
            </a:pPr>
            <a:r>
              <a:rPr lang="en-US" dirty="0" smtClean="0"/>
              <a:t>So we can search and modify posts so easily in very fast way , this helps mostly for business and marketing approaches ,getting  the fastest communication  between customer and business , mainly used for Hot Offers platform , Business Announcements ,News , Updates  ,advertise of many business services at once, easy and effective following business by customers . </a:t>
            </a:r>
          </a:p>
          <a:p>
            <a:pPr marL="0" lvl="0" indent="0" algn="l" rtl="0">
              <a:lnSpc>
                <a:spcPct val="150000"/>
              </a:lnSpc>
              <a:spcBef>
                <a:spcPts val="0"/>
              </a:spcBef>
              <a:spcAft>
                <a:spcPts val="0"/>
              </a:spcAft>
              <a:buNone/>
            </a:pPr>
            <a:endParaRPr lang="en-US" dirty="0" smtClean="0"/>
          </a:p>
        </p:txBody>
      </p:sp>
      <p:sp>
        <p:nvSpPr>
          <p:cNvPr id="348" name="Google Shape;348;p38"/>
          <p:cNvSpPr txBox="1">
            <a:spLocks noGrp="1"/>
          </p:cNvSpPr>
          <p:nvPr>
            <p:ph type="subTitle" idx="1"/>
          </p:nvPr>
        </p:nvSpPr>
        <p:spPr>
          <a:xfrm>
            <a:off x="3331775" y="4623854"/>
            <a:ext cx="2480400" cy="307500"/>
          </a:xfrm>
          <a:prstGeom prst="rect">
            <a:avLst/>
          </a:prstGeom>
        </p:spPr>
        <p:txBody>
          <a:bodyPr spcFirstLastPara="1" wrap="square" lIns="91425" tIns="91425" rIns="91425" bIns="91425" anchor="ctr" anchorCtr="0">
            <a:noAutofit/>
          </a:bodyPr>
          <a:lstStyle/>
          <a:p>
            <a:pPr marL="0" lvl="0" indent="0"/>
            <a:r>
              <a:rPr lang="en-US" dirty="0"/>
              <a:t>Joynet Marketing | Pitch deck</a:t>
            </a:r>
          </a:p>
        </p:txBody>
      </p:sp>
      <p:sp>
        <p:nvSpPr>
          <p:cNvPr id="349" name="Google Shape;349;p38"/>
          <p:cNvSpPr txBox="1">
            <a:spLocks noGrp="1"/>
          </p:cNvSpPr>
          <p:nvPr>
            <p:ph type="subTitle" idx="2"/>
          </p:nvPr>
        </p:nvSpPr>
        <p:spPr>
          <a:xfrm>
            <a:off x="7332925" y="4623854"/>
            <a:ext cx="1098000" cy="307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smtClean="0"/>
              <a:t>2025</a:t>
            </a:r>
            <a:endParaRPr dirty="0"/>
          </a:p>
        </p:txBody>
      </p:sp>
      <p:sp>
        <p:nvSpPr>
          <p:cNvPr id="8"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2994009" y="228599"/>
            <a:ext cx="5636331" cy="892552"/>
          </a:xfrm>
          <a:prstGeom prst="rect">
            <a:avLst/>
          </a:prstGeom>
          <a:noFill/>
        </p:spPr>
        <p:txBody>
          <a:bodyPr wrap="square" rtlCol="0">
            <a:spAutoFit/>
          </a:bodyPr>
          <a:lstStyle/>
          <a:p>
            <a:r>
              <a:rPr lang="en-US" sz="2800" b="1" dirty="0" smtClean="0">
                <a:solidFill>
                  <a:schemeClr val="bg1"/>
                </a:solidFill>
              </a:rPr>
              <a:t>Technical discussion</a:t>
            </a:r>
            <a:endParaRPr lang="en-US" sz="2400" b="1" dirty="0" smtClean="0">
              <a:solidFill>
                <a:schemeClr val="bg1"/>
              </a:solidFill>
            </a:endParaRPr>
          </a:p>
          <a:p>
            <a:endParaRPr lang="en-US" sz="2400" dirty="0">
              <a:solidFill>
                <a:schemeClr val="accent1"/>
              </a:solidFill>
            </a:endParaRPr>
          </a:p>
        </p:txBody>
      </p:sp>
    </p:spTree>
    <p:extLst>
      <p:ext uri="{BB962C8B-B14F-4D97-AF65-F5344CB8AC3E}">
        <p14:creationId xmlns:p14="http://schemas.microsoft.com/office/powerpoint/2010/main" val="2843822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Fav 2025</a:t>
            </a:r>
            <a:endParaRPr lang="en-US" dirty="0"/>
          </a:p>
        </p:txBody>
      </p:sp>
      <p:sp>
        <p:nvSpPr>
          <p:cNvPr id="5" name="Title 4"/>
          <p:cNvSpPr>
            <a:spLocks noGrp="1"/>
          </p:cNvSpPr>
          <p:nvPr>
            <p:ph type="title"/>
          </p:nvPr>
        </p:nvSpPr>
        <p:spPr>
          <a:xfrm>
            <a:off x="2474726" y="112838"/>
            <a:ext cx="4194496" cy="572700"/>
          </a:xfrm>
        </p:spPr>
        <p:txBody>
          <a:bodyPr/>
          <a:lstStyle/>
          <a:p>
            <a:r>
              <a:rPr lang="en-US" sz="2400" b="1" dirty="0">
                <a:solidFill>
                  <a:schemeClr val="bg1"/>
                </a:solidFill>
              </a:rPr>
              <a:t>Technical discussion</a:t>
            </a:r>
            <a:r>
              <a:rPr lang="en-US" sz="2000" b="1" dirty="0">
                <a:solidFill>
                  <a:schemeClr val="bg1"/>
                </a:solidFill>
              </a:rPr>
              <a:t/>
            </a:r>
            <a:br>
              <a:rPr lang="en-US" sz="2000" b="1" dirty="0">
                <a:solidFill>
                  <a:schemeClr val="bg1"/>
                </a:solidFill>
              </a:rPr>
            </a:br>
            <a:endParaRPr lang="en-US" sz="2400" dirty="0"/>
          </a:p>
        </p:txBody>
      </p:sp>
      <p:sp>
        <p:nvSpPr>
          <p:cNvPr id="7" name="TextBox 6"/>
          <p:cNvSpPr txBox="1"/>
          <p:nvPr/>
        </p:nvSpPr>
        <p:spPr>
          <a:xfrm>
            <a:off x="949286" y="2435578"/>
            <a:ext cx="7675537" cy="954107"/>
          </a:xfrm>
          <a:prstGeom prst="rect">
            <a:avLst/>
          </a:prstGeom>
          <a:noFill/>
        </p:spPr>
        <p:txBody>
          <a:bodyPr wrap="square" rtlCol="0">
            <a:spAutoFit/>
          </a:bodyPr>
          <a:lstStyle/>
          <a:p>
            <a:pPr marL="342900" indent="-342900">
              <a:buClr>
                <a:schemeClr val="bg1"/>
              </a:buClr>
              <a:buSzPct val="104000"/>
              <a:buFont typeface="+mj-lt"/>
              <a:buAutoNum type="arabicPeriod"/>
            </a:pPr>
            <a:r>
              <a:rPr lang="en-US" dirty="0">
                <a:solidFill>
                  <a:schemeClr val="bg1"/>
                </a:solidFill>
              </a:rPr>
              <a:t>Post </a:t>
            </a:r>
            <a:r>
              <a:rPr lang="en-US" dirty="0" smtClean="0">
                <a:solidFill>
                  <a:schemeClr val="bg1"/>
                </a:solidFill>
              </a:rPr>
              <a:t>( discussions / shopping -offers/ promotions) is </a:t>
            </a:r>
            <a:r>
              <a:rPr lang="en-US" dirty="0">
                <a:solidFill>
                  <a:schemeClr val="bg1"/>
                </a:solidFill>
              </a:rPr>
              <a:t>targeted &amp; shared automatically to </a:t>
            </a:r>
            <a:r>
              <a:rPr lang="en-US" dirty="0" smtClean="0">
                <a:solidFill>
                  <a:schemeClr val="bg1"/>
                </a:solidFill>
              </a:rPr>
              <a:t>interesting </a:t>
            </a:r>
            <a:r>
              <a:rPr lang="en-US" dirty="0">
                <a:solidFill>
                  <a:schemeClr val="bg1"/>
                </a:solidFill>
              </a:rPr>
              <a:t>readers </a:t>
            </a:r>
          </a:p>
          <a:p>
            <a:pPr marL="342900" indent="-342900">
              <a:buClr>
                <a:schemeClr val="bg1"/>
              </a:buClr>
              <a:buSzPct val="104000"/>
              <a:buFont typeface="+mj-lt"/>
              <a:buAutoNum type="arabicPeriod"/>
            </a:pPr>
            <a:r>
              <a:rPr lang="en-US" dirty="0">
                <a:solidFill>
                  <a:schemeClr val="bg1"/>
                </a:solidFill>
              </a:rPr>
              <a:t>Browse directly to </a:t>
            </a:r>
            <a:r>
              <a:rPr lang="en-US" dirty="0" smtClean="0">
                <a:solidFill>
                  <a:schemeClr val="bg1"/>
                </a:solidFill>
              </a:rPr>
              <a:t>fav posts</a:t>
            </a:r>
            <a:r>
              <a:rPr lang="en-US" dirty="0">
                <a:solidFill>
                  <a:schemeClr val="bg1"/>
                </a:solidFill>
              </a:rPr>
              <a:t>  including </a:t>
            </a:r>
            <a:r>
              <a:rPr lang="en-US" dirty="0" smtClean="0">
                <a:solidFill>
                  <a:schemeClr val="bg1"/>
                </a:solidFill>
              </a:rPr>
              <a:t>niche and place .</a:t>
            </a:r>
          </a:p>
          <a:p>
            <a:pPr marL="342900" indent="-342900">
              <a:buClr>
                <a:schemeClr val="bg1"/>
              </a:buClr>
              <a:buSzPct val="104000"/>
              <a:buFont typeface="+mj-lt"/>
              <a:buAutoNum type="arabicPeriod"/>
            </a:pPr>
            <a:r>
              <a:rPr lang="en-US" dirty="0" smtClean="0">
                <a:solidFill>
                  <a:schemeClr val="bg1"/>
                </a:solidFill>
              </a:rPr>
              <a:t>Post is like a product in e-store ,with more attributes than the “product’s collection”</a:t>
            </a:r>
            <a:r>
              <a:rPr lang="en-US" dirty="0">
                <a:solidFill>
                  <a:schemeClr val="bg1"/>
                </a:solidFill>
              </a:rPr>
              <a:t> </a:t>
            </a:r>
            <a:endParaRPr lang="en-US" dirty="0">
              <a:solidFill>
                <a:schemeClr val="bg1"/>
              </a:solidFill>
              <a:effectLst/>
            </a:endParaRPr>
          </a:p>
        </p:txBody>
      </p:sp>
      <p:sp>
        <p:nvSpPr>
          <p:cNvPr id="8" name="TextBox 7"/>
          <p:cNvSpPr txBox="1"/>
          <p:nvPr/>
        </p:nvSpPr>
        <p:spPr>
          <a:xfrm>
            <a:off x="926097" y="1334955"/>
            <a:ext cx="7291754" cy="738664"/>
          </a:xfrm>
          <a:prstGeom prst="rect">
            <a:avLst/>
          </a:prstGeom>
          <a:noFill/>
        </p:spPr>
        <p:txBody>
          <a:bodyPr wrap="square" rtlCol="0">
            <a:spAutoFit/>
          </a:bodyPr>
          <a:lstStyle/>
          <a:p>
            <a:pPr marL="285750" indent="-285750">
              <a:buClr>
                <a:schemeClr val="bg1"/>
              </a:buClr>
              <a:buSzPct val="103000"/>
              <a:buFont typeface="Wingdings" panose="05000000000000000000" pitchFamily="2" charset="2"/>
              <a:buChar char="Ø"/>
            </a:pPr>
            <a:r>
              <a:rPr lang="en-US" dirty="0">
                <a:solidFill>
                  <a:schemeClr val="bg1"/>
                </a:solidFill>
              </a:rPr>
              <a:t>AI shopping for products and services of any </a:t>
            </a:r>
            <a:r>
              <a:rPr lang="en-US" dirty="0" smtClean="0">
                <a:solidFill>
                  <a:schemeClr val="bg1"/>
                </a:solidFill>
              </a:rPr>
              <a:t>niche- </a:t>
            </a:r>
            <a:r>
              <a:rPr lang="en-US" dirty="0">
                <a:solidFill>
                  <a:schemeClr val="bg1"/>
                </a:solidFill>
              </a:rPr>
              <a:t>type </a:t>
            </a:r>
          </a:p>
          <a:p>
            <a:pPr marL="285750" indent="-285750">
              <a:buClr>
                <a:schemeClr val="bg1"/>
              </a:buClr>
              <a:buSzPct val="103000"/>
              <a:buFont typeface="Wingdings" panose="05000000000000000000" pitchFamily="2" charset="2"/>
              <a:buChar char="Ø"/>
            </a:pPr>
            <a:r>
              <a:rPr lang="en-US" dirty="0">
                <a:solidFill>
                  <a:schemeClr val="bg1"/>
                </a:solidFill>
              </a:rPr>
              <a:t>Social media coverage , post to groups , communities, networks </a:t>
            </a:r>
          </a:p>
          <a:p>
            <a:pPr marL="285750" indent="-285750">
              <a:buClr>
                <a:schemeClr val="bg1"/>
              </a:buClr>
              <a:buSzPct val="103000"/>
              <a:buFont typeface="Wingdings" panose="05000000000000000000" pitchFamily="2" charset="2"/>
              <a:buChar char="Ø"/>
            </a:pPr>
            <a:r>
              <a:rPr lang="en-US" dirty="0">
                <a:solidFill>
                  <a:schemeClr val="bg1"/>
                </a:solidFill>
              </a:rPr>
              <a:t>Fast </a:t>
            </a:r>
            <a:r>
              <a:rPr lang="en-US" dirty="0" smtClean="0">
                <a:solidFill>
                  <a:schemeClr val="bg1"/>
                </a:solidFill>
              </a:rPr>
              <a:t>-Deals </a:t>
            </a:r>
            <a:r>
              <a:rPr lang="en-US" dirty="0">
                <a:solidFill>
                  <a:schemeClr val="bg1"/>
                </a:solidFill>
              </a:rPr>
              <a:t>Communication for business </a:t>
            </a:r>
            <a:endParaRPr lang="en-US" dirty="0">
              <a:solidFill>
                <a:schemeClr val="bg1"/>
              </a:solidFill>
              <a:effectLst/>
            </a:endParaRPr>
          </a:p>
        </p:txBody>
      </p:sp>
      <p:sp>
        <p:nvSpPr>
          <p:cNvPr id="9" name="TextBox 8"/>
          <p:cNvSpPr txBox="1"/>
          <p:nvPr/>
        </p:nvSpPr>
        <p:spPr>
          <a:xfrm>
            <a:off x="1185498" y="3735530"/>
            <a:ext cx="5056179" cy="954107"/>
          </a:xfrm>
          <a:prstGeom prst="rect">
            <a:avLst/>
          </a:prstGeom>
          <a:noFill/>
        </p:spPr>
        <p:txBody>
          <a:bodyPr wrap="square" rtlCol="0">
            <a:spAutoFit/>
          </a:bodyPr>
          <a:lstStyle/>
          <a:p>
            <a:r>
              <a:rPr lang="en-US" dirty="0" smtClean="0">
                <a:solidFill>
                  <a:schemeClr val="bg1"/>
                </a:solidFill>
              </a:rPr>
              <a:t>just </a:t>
            </a:r>
            <a:r>
              <a:rPr lang="en-US" dirty="0">
                <a:solidFill>
                  <a:schemeClr val="bg1"/>
                </a:solidFill>
              </a:rPr>
              <a:t>Define  </a:t>
            </a:r>
            <a:r>
              <a:rPr lang="en-US" dirty="0" smtClean="0">
                <a:solidFill>
                  <a:schemeClr val="bg1"/>
                </a:solidFill>
              </a:rPr>
              <a:t>(in read / write) </a:t>
            </a:r>
            <a:r>
              <a:rPr lang="en-US" b="1" dirty="0" smtClean="0">
                <a:solidFill>
                  <a:schemeClr val="bg1"/>
                </a:solidFill>
              </a:rPr>
              <a:t>all </a:t>
            </a:r>
            <a:r>
              <a:rPr lang="en-US" b="1" dirty="0">
                <a:solidFill>
                  <a:schemeClr val="bg1"/>
                </a:solidFill>
              </a:rPr>
              <a:t>, combination, or none</a:t>
            </a:r>
            <a:r>
              <a:rPr lang="en-US" dirty="0">
                <a:solidFill>
                  <a:schemeClr val="bg1"/>
                </a:solidFill>
              </a:rPr>
              <a:t> of post's attributes </a:t>
            </a:r>
            <a:r>
              <a:rPr lang="en-US" dirty="0" smtClean="0">
                <a:solidFill>
                  <a:schemeClr val="bg1"/>
                </a:solidFill>
              </a:rPr>
              <a:t>:</a:t>
            </a:r>
            <a:endParaRPr lang="en-US" dirty="0">
              <a:solidFill>
                <a:schemeClr val="bg1"/>
              </a:solidFill>
            </a:endParaRPr>
          </a:p>
          <a:p>
            <a:r>
              <a:rPr lang="en-US" u="sng" dirty="0">
                <a:solidFill>
                  <a:schemeClr val="bg1"/>
                </a:solidFill>
              </a:rPr>
              <a:t>type , category , specialty , country , and city</a:t>
            </a:r>
            <a:r>
              <a:rPr lang="en-US" dirty="0">
                <a:solidFill>
                  <a:schemeClr val="bg1"/>
                </a:solidFill>
              </a:rPr>
              <a:t>  to switch between different approaches .</a:t>
            </a:r>
            <a:endParaRPr lang="en-US" dirty="0">
              <a:solidFill>
                <a:schemeClr val="bg1"/>
              </a:solidFill>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75" y="3845211"/>
            <a:ext cx="472423" cy="480167"/>
          </a:xfrm>
          <a:prstGeom prst="rect">
            <a:avLst/>
          </a:prstGeom>
        </p:spPr>
      </p:pic>
      <p:sp>
        <p:nvSpPr>
          <p:cNvPr id="13" name="TextBox 12"/>
          <p:cNvSpPr txBox="1"/>
          <p:nvPr/>
        </p:nvSpPr>
        <p:spPr>
          <a:xfrm>
            <a:off x="1031631" y="950309"/>
            <a:ext cx="1443096" cy="307777"/>
          </a:xfrm>
          <a:prstGeom prst="rect">
            <a:avLst/>
          </a:prstGeom>
          <a:noFill/>
        </p:spPr>
        <p:txBody>
          <a:bodyPr wrap="square" rtlCol="0">
            <a:spAutoFit/>
          </a:bodyPr>
          <a:lstStyle/>
          <a:p>
            <a:r>
              <a:rPr lang="en-US" b="1" dirty="0" smtClean="0">
                <a:solidFill>
                  <a:srgbClr val="FFFF00"/>
                </a:solidFill>
              </a:rPr>
              <a:t>Approaches</a:t>
            </a:r>
            <a:endParaRPr lang="en-US" b="1" dirty="0">
              <a:solidFill>
                <a:srgbClr val="FFFF00"/>
              </a:solidFill>
            </a:endParaRPr>
          </a:p>
        </p:txBody>
      </p:sp>
      <p:sp>
        <p:nvSpPr>
          <p:cNvPr id="14" name="TextBox 13"/>
          <p:cNvSpPr txBox="1"/>
          <p:nvPr/>
        </p:nvSpPr>
        <p:spPr>
          <a:xfrm>
            <a:off x="1031631" y="2111263"/>
            <a:ext cx="1981200" cy="307777"/>
          </a:xfrm>
          <a:prstGeom prst="rect">
            <a:avLst/>
          </a:prstGeom>
          <a:noFill/>
        </p:spPr>
        <p:txBody>
          <a:bodyPr wrap="square" rtlCol="0">
            <a:spAutoFit/>
          </a:bodyPr>
          <a:lstStyle/>
          <a:p>
            <a:r>
              <a:rPr lang="en-US" b="1" dirty="0" smtClean="0">
                <a:solidFill>
                  <a:srgbClr val="FFFF00"/>
                </a:solidFill>
              </a:rPr>
              <a:t>Technology-Methods</a:t>
            </a:r>
            <a:endParaRPr lang="en-US" b="1" dirty="0">
              <a:solidFill>
                <a:srgbClr val="FFFF00"/>
              </a:solidFill>
            </a:endParaRPr>
          </a:p>
        </p:txBody>
      </p:sp>
      <p:sp>
        <p:nvSpPr>
          <p:cNvPr id="15" name="TextBox 14"/>
          <p:cNvSpPr txBox="1"/>
          <p:nvPr/>
        </p:nvSpPr>
        <p:spPr>
          <a:xfrm>
            <a:off x="1031631" y="3462622"/>
            <a:ext cx="1443096" cy="307777"/>
          </a:xfrm>
          <a:prstGeom prst="rect">
            <a:avLst/>
          </a:prstGeom>
          <a:noFill/>
        </p:spPr>
        <p:txBody>
          <a:bodyPr wrap="square" rtlCol="0">
            <a:spAutoFit/>
          </a:bodyPr>
          <a:lstStyle/>
          <a:p>
            <a:r>
              <a:rPr lang="en-US" b="1" dirty="0" smtClean="0">
                <a:solidFill>
                  <a:srgbClr val="FFFF00"/>
                </a:solidFill>
              </a:rPr>
              <a:t>How ?</a:t>
            </a:r>
            <a:endParaRPr lang="en-US" b="1" dirty="0">
              <a:solidFill>
                <a:srgbClr val="FFFF00"/>
              </a:solidFill>
            </a:endParaRPr>
          </a:p>
        </p:txBody>
      </p:sp>
      <p:sp>
        <p:nvSpPr>
          <p:cNvPr id="16" name="TextBox 15"/>
          <p:cNvSpPr txBox="1"/>
          <p:nvPr/>
        </p:nvSpPr>
        <p:spPr>
          <a:xfrm>
            <a:off x="533400" y="741465"/>
            <a:ext cx="2977661" cy="338554"/>
          </a:xfrm>
          <a:prstGeom prst="rect">
            <a:avLst/>
          </a:prstGeom>
          <a:noFill/>
        </p:spPr>
        <p:txBody>
          <a:bodyPr wrap="square" rtlCol="0">
            <a:spAutoFit/>
          </a:bodyPr>
          <a:lstStyle/>
          <a:p>
            <a:r>
              <a:rPr lang="en-US" sz="1600" b="1" dirty="0">
                <a:solidFill>
                  <a:schemeClr val="accent1"/>
                </a:solidFill>
              </a:rPr>
              <a:t>All done in one screen...</a:t>
            </a:r>
            <a:r>
              <a:rPr lang="en-US" b="1" dirty="0">
                <a:solidFill>
                  <a:schemeClr val="accent1"/>
                </a:solidFill>
              </a:rPr>
              <a:t> </a:t>
            </a:r>
          </a:p>
        </p:txBody>
      </p:sp>
      <p:sp>
        <p:nvSpPr>
          <p:cNvPr id="6" name="Rectangle 5"/>
          <p:cNvSpPr/>
          <p:nvPr/>
        </p:nvSpPr>
        <p:spPr>
          <a:xfrm>
            <a:off x="3576374" y="2417862"/>
            <a:ext cx="1991251" cy="307777"/>
          </a:xfrm>
          <a:prstGeom prst="rect">
            <a:avLst/>
          </a:prstGeom>
        </p:spPr>
        <p:txBody>
          <a:bodyPr wrap="none">
            <a:spAutoFit/>
          </a:bodyPr>
          <a:lstStyle/>
          <a:p>
            <a:r>
              <a:rPr lang="en-US" b="1" dirty="0">
                <a:solidFill>
                  <a:schemeClr val="bg1"/>
                </a:solidFill>
              </a:rPr>
              <a:t>Technical discussion</a:t>
            </a:r>
            <a:endParaRPr lang="en-US" sz="1200" b="1" dirty="0">
              <a:solidFill>
                <a:schemeClr val="bg1"/>
              </a:solidFill>
            </a:endParaRPr>
          </a:p>
        </p:txBody>
      </p:sp>
    </p:spTree>
    <p:extLst>
      <p:ext uri="{BB962C8B-B14F-4D97-AF65-F5344CB8AC3E}">
        <p14:creationId xmlns:p14="http://schemas.microsoft.com/office/powerpoint/2010/main" val="349365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sp>
        <p:nvSpPr>
          <p:cNvPr id="3" name="Subtitle 2"/>
          <p:cNvSpPr>
            <a:spLocks noGrp="1"/>
          </p:cNvSpPr>
          <p:nvPr>
            <p:ph type="subTitle" idx="1"/>
          </p:nvPr>
        </p:nvSpPr>
        <p:spPr/>
        <p:txBody>
          <a:bodyPr/>
          <a:lstStyle/>
          <a:p>
            <a:pPr lvl="0"/>
            <a:r>
              <a:rPr lang="en-US" dirty="0"/>
              <a:t>Joynet Marketing | Pitch deck</a:t>
            </a:r>
          </a:p>
          <a:p>
            <a:endParaRPr lang="en-US" dirty="0"/>
          </a:p>
        </p:txBody>
      </p:sp>
      <p:sp>
        <p:nvSpPr>
          <p:cNvPr id="4" name="Subtitle 3"/>
          <p:cNvSpPr>
            <a:spLocks noGrp="1"/>
          </p:cNvSpPr>
          <p:nvPr>
            <p:ph type="subTitle" idx="2"/>
          </p:nvPr>
        </p:nvSpPr>
        <p:spPr/>
        <p:txBody>
          <a:bodyPr/>
          <a:lstStyle/>
          <a:p>
            <a:r>
              <a:rPr lang="en-US" dirty="0" smtClean="0"/>
              <a:t>Fab 2025</a:t>
            </a:r>
            <a:endParaRPr lang="en-US" dirty="0"/>
          </a:p>
        </p:txBody>
      </p:sp>
      <p:sp>
        <p:nvSpPr>
          <p:cNvPr id="7" name="Title 4"/>
          <p:cNvSpPr txBox="1">
            <a:spLocks/>
          </p:cNvSpPr>
          <p:nvPr/>
        </p:nvSpPr>
        <p:spPr>
          <a:xfrm>
            <a:off x="-407967" y="1057397"/>
            <a:ext cx="3465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lt1"/>
              </a:buClr>
              <a:buSzPts val="3200"/>
              <a:buFont typeface="Poppins SemiBold"/>
              <a:buNone/>
              <a:defRPr sz="3200" b="0" i="0" u="none" strike="noStrike" cap="none">
                <a:solidFill>
                  <a:schemeClr val="lt1"/>
                </a:solidFill>
                <a:latin typeface="Poppins SemiBold"/>
                <a:ea typeface="Poppins SemiBold"/>
                <a:cs typeface="Poppins SemiBold"/>
                <a:sym typeface="Poppins SemiBold"/>
              </a:defRPr>
            </a:lvl9pPr>
          </a:lstStyle>
          <a:p>
            <a:r>
              <a:rPr lang="en-US" sz="1800" dirty="0" smtClean="0"/>
              <a:t>Example 1</a:t>
            </a:r>
            <a:r>
              <a:rPr lang="en-US" sz="2400" dirty="0" smtClean="0"/>
              <a:t> </a:t>
            </a:r>
            <a:endParaRPr lang="en-US" sz="2400" dirty="0"/>
          </a:p>
        </p:txBody>
      </p:sp>
      <p:sp>
        <p:nvSpPr>
          <p:cNvPr id="8" name="Subtitle 5"/>
          <p:cNvSpPr txBox="1">
            <a:spLocks/>
          </p:cNvSpPr>
          <p:nvPr/>
        </p:nvSpPr>
        <p:spPr>
          <a:xfrm>
            <a:off x="0" y="1343747"/>
            <a:ext cx="8557846" cy="25796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1pPr>
            <a:lvl2pPr marL="914400" marR="0" lvl="1"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2pPr>
            <a:lvl3pPr marL="1371600" marR="0" lvl="2"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3pPr>
            <a:lvl4pPr marL="1828800" marR="0" lvl="3"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4pPr>
            <a:lvl5pPr marL="2286000" marR="0" lvl="4"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5pPr>
            <a:lvl6pPr marL="2743200" marR="0" lvl="5"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6pPr>
            <a:lvl7pPr marL="3200400" marR="0" lvl="6"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7pPr>
            <a:lvl8pPr marL="3657600" marR="0" lvl="7"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8pPr>
            <a:lvl9pPr marL="4114800" marR="0" lvl="8" indent="-317500" algn="ctr" rtl="0">
              <a:lnSpc>
                <a:spcPct val="100000"/>
              </a:lnSpc>
              <a:spcBef>
                <a:spcPts val="0"/>
              </a:spcBef>
              <a:spcAft>
                <a:spcPts val="0"/>
              </a:spcAft>
              <a:buClr>
                <a:schemeClr val="lt1"/>
              </a:buClr>
              <a:buSzPts val="1400"/>
              <a:buFont typeface="Poppins"/>
              <a:buNone/>
              <a:defRPr sz="1400" b="0" i="0" u="none" strike="noStrike" cap="none">
                <a:solidFill>
                  <a:schemeClr val="lt1"/>
                </a:solidFill>
                <a:latin typeface="Poppins"/>
                <a:ea typeface="Poppins"/>
                <a:cs typeface="Poppins"/>
                <a:sym typeface="Poppins"/>
              </a:defRPr>
            </a:lvl9pPr>
          </a:lstStyle>
          <a:p>
            <a:pPr algn="l"/>
            <a:r>
              <a:rPr lang="en-US" dirty="0" smtClean="0"/>
              <a:t>      Consider page in social media , every service or offer is saved as post in page and then shared to certain place or promoted , in JN we take these posts create a separate fast page saved in catalog every page in the right place based in attributes depending in the nature of the service  , meaning every page becomes an entry to DB . </a:t>
            </a:r>
          </a:p>
          <a:p>
            <a:endParaRPr lang="en-US" dirty="0"/>
          </a:p>
          <a:p>
            <a:r>
              <a:rPr lang="en-US" dirty="0" smtClean="0"/>
              <a:t>In social media business keep sharing every post trying to reach targeted users,</a:t>
            </a:r>
          </a:p>
          <a:p>
            <a:pPr algn="l"/>
            <a:r>
              <a:rPr lang="en-US" dirty="0" smtClean="0"/>
              <a:t>            In JN , targeted users browse/follow the catalog for targeted pages .  </a:t>
            </a:r>
            <a:endParaRPr lang="en-US" dirty="0"/>
          </a:p>
        </p:txBody>
      </p:sp>
      <p:sp>
        <p:nvSpPr>
          <p:cNvPr id="5" name="Rectangle 4"/>
          <p:cNvSpPr/>
          <p:nvPr/>
        </p:nvSpPr>
        <p:spPr>
          <a:xfrm>
            <a:off x="3057333" y="356966"/>
            <a:ext cx="3294492" cy="461665"/>
          </a:xfrm>
          <a:prstGeom prst="rect">
            <a:avLst/>
          </a:prstGeom>
        </p:spPr>
        <p:txBody>
          <a:bodyPr wrap="none">
            <a:spAutoFit/>
          </a:bodyPr>
          <a:lstStyle/>
          <a:p>
            <a:r>
              <a:rPr lang="en-US" sz="2400" b="1" dirty="0">
                <a:solidFill>
                  <a:schemeClr val="bg1"/>
                </a:solidFill>
              </a:rPr>
              <a:t>Technical discussion</a:t>
            </a:r>
            <a:endParaRPr lang="en-US" sz="2000" b="1" dirty="0">
              <a:solidFill>
                <a:schemeClr val="bg1"/>
              </a:solidFill>
            </a:endParaRPr>
          </a:p>
        </p:txBody>
      </p:sp>
    </p:spTree>
    <p:extLst>
      <p:ext uri="{BB962C8B-B14F-4D97-AF65-F5344CB8AC3E}">
        <p14:creationId xmlns:p14="http://schemas.microsoft.com/office/powerpoint/2010/main" val="2411999922"/>
      </p:ext>
    </p:extLst>
  </p:cSld>
  <p:clrMapOvr>
    <a:masterClrMapping/>
  </p:clrMapOvr>
</p:sld>
</file>

<file path=ppt/theme/theme1.xml><?xml version="1.0" encoding="utf-8"?>
<a:theme xmlns:a="http://schemas.openxmlformats.org/drawingml/2006/main" name="Product Vision Pitch Deck by Slidesgo">
  <a:themeElements>
    <a:clrScheme name="Simple Light">
      <a:dk1>
        <a:srgbClr val="373737"/>
      </a:dk1>
      <a:lt1>
        <a:srgbClr val="FFFFFF"/>
      </a:lt1>
      <a:dk2>
        <a:srgbClr val="5B5555"/>
      </a:dk2>
      <a:lt2>
        <a:srgbClr val="A8A7A7"/>
      </a:lt2>
      <a:accent1>
        <a:srgbClr val="E2185B"/>
      </a:accent1>
      <a:accent2>
        <a:srgbClr val="CC527A"/>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5748</TotalTime>
  <Words>3449</Words>
  <Application>Microsoft Office PowerPoint</Application>
  <PresentationFormat>On-screen Show (16:9)</PresentationFormat>
  <Paragraphs>580</Paragraphs>
  <Slides>46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Courier New</vt:lpstr>
      <vt:lpstr>Poppins SemiBold</vt:lpstr>
      <vt:lpstr>Poppins</vt:lpstr>
      <vt:lpstr>Calibri</vt:lpstr>
      <vt:lpstr>Wingdings</vt:lpstr>
      <vt:lpstr>Product Vision Pitch Deck by Slidesgo</vt:lpstr>
      <vt:lpstr>JOYNET MARKETing  Pitch Deck</vt:lpstr>
      <vt:lpstr>Project </vt:lpstr>
      <vt:lpstr>Problem vs solution</vt:lpstr>
      <vt:lpstr>01-JN Marketing Technology</vt:lpstr>
      <vt:lpstr>Module Design  </vt:lpstr>
      <vt:lpstr>Business plans</vt:lpstr>
      <vt:lpstr>1- Introduction</vt:lpstr>
      <vt:lpstr>Technical discussion </vt:lpstr>
      <vt:lpstr>PowerPoint Presentation</vt:lpstr>
      <vt:lpstr>PowerPoint Presentation</vt:lpstr>
      <vt:lpstr>2- Service Catalog </vt:lpstr>
      <vt:lpstr>PowerPoint Presentation</vt:lpstr>
      <vt:lpstr>PowerPoint Presentation</vt:lpstr>
      <vt:lpstr> 3- Fast deals Communication  </vt:lpstr>
      <vt:lpstr>Example 2 </vt:lpstr>
      <vt:lpstr>PowerPoint Presentation</vt:lpstr>
      <vt:lpstr>PowerPoint Presentation</vt:lpstr>
      <vt:lpstr>PowerPoint Presentation</vt:lpstr>
      <vt:lpstr>02- Problem vs Solution</vt:lpstr>
      <vt:lpstr>Customer </vt:lpstr>
      <vt:lpstr>Solution A-Unified Sharing Ads-Screen</vt:lpstr>
      <vt:lpstr>Solution B-Powerful Communication </vt:lpstr>
      <vt:lpstr>Example 3 “thousands of communications , one screen </vt:lpstr>
      <vt:lpstr>Specialties/Cities  </vt:lpstr>
      <vt:lpstr>Benefits/Uses </vt:lpstr>
      <vt:lpstr>Example 3  purchasing process </vt:lpstr>
      <vt:lpstr>03-Product Overview </vt:lpstr>
      <vt:lpstr>03-Product Overview </vt:lpstr>
      <vt:lpstr>Service catalog -web App  </vt:lpstr>
      <vt:lpstr>DEMO  screen shots </vt:lpstr>
      <vt:lpstr>DEMO  screen shots </vt:lpstr>
      <vt:lpstr>DEMO  screenshots </vt:lpstr>
      <vt:lpstr>DEMO  screen shots </vt:lpstr>
      <vt:lpstr>DEMO  screen shots </vt:lpstr>
      <vt:lpstr>Team</vt:lpstr>
      <vt:lpstr>PowerPoint Presentation</vt:lpstr>
      <vt:lpstr>Competitors analysis</vt:lpstr>
      <vt:lpstr>Market size (SME business ), Jordan chamber  source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Joy Shop project</dc:title>
  <dc:creator>96279</dc:creator>
  <cp:lastModifiedBy>962798300720</cp:lastModifiedBy>
  <cp:revision>354</cp:revision>
  <dcterms:modified xsi:type="dcterms:W3CDTF">2025-02-20T06:59:03Z</dcterms:modified>
</cp:coreProperties>
</file>